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699" r:id="rId2"/>
    <p:sldId id="325" r:id="rId3"/>
    <p:sldId id="700" r:id="rId4"/>
    <p:sldId id="326" r:id="rId5"/>
    <p:sldId id="327" r:id="rId6"/>
    <p:sldId id="271" r:id="rId7"/>
    <p:sldId id="750" r:id="rId8"/>
    <p:sldId id="733" r:id="rId9"/>
    <p:sldId id="734" r:id="rId10"/>
    <p:sldId id="751" r:id="rId11"/>
    <p:sldId id="703" r:id="rId12"/>
    <p:sldId id="704" r:id="rId13"/>
    <p:sldId id="705" r:id="rId14"/>
    <p:sldId id="710" r:id="rId15"/>
    <p:sldId id="711" r:id="rId16"/>
    <p:sldId id="706" r:id="rId17"/>
    <p:sldId id="713" r:id="rId18"/>
    <p:sldId id="715" r:id="rId19"/>
    <p:sldId id="729" r:id="rId20"/>
    <p:sldId id="716" r:id="rId21"/>
    <p:sldId id="721" r:id="rId22"/>
    <p:sldId id="71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xaparsec@gmail.com" initials="e" lastIdx="2" clrIdx="0">
    <p:extLst>
      <p:ext uri="{19B8F6BF-5375-455C-9EA6-DF929625EA0E}">
        <p15:presenceInfo xmlns:p15="http://schemas.microsoft.com/office/powerpoint/2012/main" userId="7611c2554c4bc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A94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08" autoAdjust="0"/>
    <p:restoredTop sz="94660"/>
  </p:normalViewPr>
  <p:slideViewPr>
    <p:cSldViewPr snapToGrid="0">
      <p:cViewPr varScale="1">
        <p:scale>
          <a:sx n="73" d="100"/>
          <a:sy n="73" d="100"/>
        </p:scale>
        <p:origin x="66" y="3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8BE99-0C00-4AC6-9B56-376A47CDFB27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B14F4-083B-4B6D-A366-311B4851F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994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B1E3A-DE85-49D0-8A40-93095C31776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909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B14F4-083B-4B6D-A366-311B4851FB4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81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폰트크기 맞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B14F4-083B-4B6D-A366-311B4851FB4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449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B14F4-083B-4B6D-A366-311B4851FB4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439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B14F4-083B-4B6D-A366-311B4851FB4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020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9AC22-4050-41B3-9C14-D85B96A65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B710DE-4C9F-43A9-8C19-367894049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2D193-65FF-4208-9C21-44312D0D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AFCD89-B981-4099-8B5F-6C881F0E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FDB169-24EF-40AC-8DEE-F583CA4F5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265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013246-878E-4EA4-86EB-F6968D34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4A8C13-146D-4599-AE6B-AE03EDC6B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61E38-1B5E-4F77-83FB-8F2B95E54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9421E-1A24-4450-9D9B-3AF881919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E196E8-36D3-4A1F-A5F6-B0BD07707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81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156FAB-0CF0-4CB9-819F-B4693410B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6127FC-6664-420D-84E1-95897D60D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AD543F-A35C-478A-AEBC-D7C540EF1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4EA5B-AD3A-40C5-ACC5-E296FE4C5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28B8EF-DA99-438C-A2C5-AA007C72C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9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113CC-2089-4165-9A1F-5B706A057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312D9C-4465-4F2A-BE34-67B4B467A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E6E664-DA36-4200-9AF4-386EB975D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255ECB-2A5A-4A1A-911E-A1D63EFED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18210A-C55A-4DF9-8ED6-97AB8DD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436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4C96A-4A9F-4319-819A-1392DC98B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00F732-437D-4812-8192-66436C391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0D3447-09D1-46EB-A4AB-79141AA2B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2A20C-AB53-44AA-97F9-F75F02D17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4FF67-D383-4368-957B-5ACBD52D5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69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96B0D-EE82-4A4A-9FD5-367B705D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C1E62B-85CE-4DA6-A211-F9B725412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5A5CB6-8D47-499A-BDCB-6969A1152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DC5618-6552-4CFE-9B5B-AD2610976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61FF3B-2EC6-4862-ACB3-78BDB9D4D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344C-8C5A-43A0-9954-57244CE9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7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0D0BF-5CE3-438B-AC11-ADB2D0CCA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2561BE-CC11-4E6A-90B5-8603758ED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70FD40-8323-4338-84A8-A7A7503BA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CE2C7A-7368-4AE6-B09B-730656565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6D3884-C584-4643-839E-54F3B8E0E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58C95D-C6DB-4FDF-B985-C175E6A66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4C5DA7-1920-4F00-8965-99BDB8BE0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9C8ADA-2D89-4ED2-A491-2CB36827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37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2D3D7-941F-49B9-8055-9E45A431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CB59E8-67B2-479A-9841-3C1E01979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EF7077-D12D-45B6-9AB7-FC53FAE0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B8FBD9-AD11-4514-908A-C0DA47FB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581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9BB158-A871-4347-81F8-797B379A5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FF3EB2-5A2E-4692-B115-F6D04C1A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856068-35E0-4038-B994-395FCB5FE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63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01166E-6222-449A-AD3A-4F2EF441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B07FB0-E231-4DAE-AAA1-29C5BEA10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EDAE17-A10D-44EA-A517-53CCFDDE9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880A38-FB15-4E23-A839-FC112899F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2F5569-2AA9-4545-8214-5F892580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D3234B-7A7F-42F1-9288-4B6D54C93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517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064FD-6C24-44B6-AA2D-A38553566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ACA16C-7C9A-43B5-BF5B-663FA52E1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96ECAC-97FF-4184-B28A-41E96AEA2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0A524D-71EF-4CF0-8125-87B34AFF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85C3-8C59-4D62-BDAB-BF1D9EA4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ED6689-7B77-4483-B961-3C76A859D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750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7660D3-2CDE-4E1C-8A63-B9D8A124D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C3D3B9-7FA5-40F2-A008-D0B4D70C8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EF9B3-9AD9-47FD-89B2-5AA965425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122B7D-5F2B-4941-84BF-D0A0AD3786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247BB1-73AB-4944-89F9-EFD573E58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962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3441"/>
          <a:stretch/>
        </p:blipFill>
        <p:spPr>
          <a:xfrm>
            <a:off x="0" y="0"/>
            <a:ext cx="1063525" cy="11210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B98832-55DE-4C1E-926A-82A32172F66E}"/>
              </a:ext>
            </a:extLst>
          </p:cNvPr>
          <p:cNvSpPr/>
          <p:nvPr/>
        </p:nvSpPr>
        <p:spPr>
          <a:xfrm>
            <a:off x="0" y="0"/>
            <a:ext cx="12192000" cy="3112675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515671"/>
            <a:ext cx="9144000" cy="582551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Daekyung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 Lee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Heetae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 Kim, Jong-Min Park,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Eun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 Lee*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ea typeface="서울남산체 M" panose="02020503020101020101" pitchFamily="18" charset="-127"/>
              <a:cs typeface="Helvetica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1682" y="129885"/>
            <a:ext cx="11217250" cy="2063007"/>
          </a:xfrm>
        </p:spPr>
        <p:txBody>
          <a:bodyPr>
            <a:normAutofit/>
          </a:bodyPr>
          <a:lstStyle/>
          <a:p>
            <a:r>
              <a:rPr lang="it-IT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cs typeface="Arial" panose="020B0604020202020204" pitchFamily="34" charset="0"/>
              </a:rPr>
              <a:t>Teleconnection Phenomena in Climate Network via Sea Surface Temperature Datasets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latin typeface="DIN Condensed" pitchFamily="2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B2A8A5-C542-4CCF-8C1B-CDDE6FE4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9" name="Shape 1082">
            <a:extLst>
              <a:ext uri="{FF2B5EF4-FFF2-40B4-BE49-F238E27FC236}">
                <a16:creationId xmlns:a16="http://schemas.microsoft.com/office/drawing/2014/main" id="{AD5D1791-648E-DF68-E810-FEB7DDCD5051}"/>
              </a:ext>
            </a:extLst>
          </p:cNvPr>
          <p:cNvSpPr/>
          <p:nvPr/>
        </p:nvSpPr>
        <p:spPr>
          <a:xfrm rot="5400000" flipH="1">
            <a:off x="4994878" y="4412814"/>
            <a:ext cx="881800" cy="136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10" name="Shape 1082">
            <a:extLst>
              <a:ext uri="{FF2B5EF4-FFF2-40B4-BE49-F238E27FC236}">
                <a16:creationId xmlns:a16="http://schemas.microsoft.com/office/drawing/2014/main" id="{E934F190-8AD8-ED7E-884C-2969479FC8B0}"/>
              </a:ext>
            </a:extLst>
          </p:cNvPr>
          <p:cNvSpPr/>
          <p:nvPr/>
        </p:nvSpPr>
        <p:spPr>
          <a:xfrm rot="5400000" flipH="1" flipV="1">
            <a:off x="5933976" y="2606502"/>
            <a:ext cx="1552213" cy="4527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11" name="Shape 1082">
            <a:extLst>
              <a:ext uri="{FF2B5EF4-FFF2-40B4-BE49-F238E27FC236}">
                <a16:creationId xmlns:a16="http://schemas.microsoft.com/office/drawing/2014/main" id="{324C8093-52EA-10BD-D1C0-A6EFF6FFB258}"/>
              </a:ext>
            </a:extLst>
          </p:cNvPr>
          <p:cNvSpPr/>
          <p:nvPr/>
        </p:nvSpPr>
        <p:spPr>
          <a:xfrm rot="5400000" flipH="1" flipV="1">
            <a:off x="2370796" y="4756166"/>
            <a:ext cx="1552212" cy="277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4EAE78-7EF6-4CA4-81A7-51C138DAD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985" y="4554310"/>
            <a:ext cx="2478831" cy="59405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75EBB63-8B87-86EE-A867-C98A90A50B8B}"/>
              </a:ext>
            </a:extLst>
          </p:cNvPr>
          <p:cNvSpPr/>
          <p:nvPr/>
        </p:nvSpPr>
        <p:spPr>
          <a:xfrm>
            <a:off x="4573817" y="4501218"/>
            <a:ext cx="1094022" cy="50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27E08A-AFA5-4D01-9AB7-A97EF690D9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0" r="5482"/>
          <a:stretch/>
        </p:blipFill>
        <p:spPr>
          <a:xfrm>
            <a:off x="1391092" y="5240303"/>
            <a:ext cx="3511617" cy="1042432"/>
          </a:xfrm>
          <a:prstGeom prst="rect">
            <a:avLst/>
          </a:prstGeom>
        </p:spPr>
      </p:pic>
      <p:sp>
        <p:nvSpPr>
          <p:cNvPr id="16" name="Shape 1082">
            <a:extLst>
              <a:ext uri="{FF2B5EF4-FFF2-40B4-BE49-F238E27FC236}">
                <a16:creationId xmlns:a16="http://schemas.microsoft.com/office/drawing/2014/main" id="{BE247CC4-737A-40F0-BF48-EB42687A3FEE}"/>
              </a:ext>
            </a:extLst>
          </p:cNvPr>
          <p:cNvSpPr/>
          <p:nvPr/>
        </p:nvSpPr>
        <p:spPr>
          <a:xfrm rot="5400000" flipH="1" flipV="1">
            <a:off x="6232233" y="5027290"/>
            <a:ext cx="2105262" cy="311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25C544-29C8-4CA5-B470-B712631517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2" t="32594" r="17059" b="36085"/>
          <a:stretch/>
        </p:blipFill>
        <p:spPr>
          <a:xfrm>
            <a:off x="6190554" y="6007220"/>
            <a:ext cx="2188619" cy="7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5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77"/>
    </mc:Choice>
    <mc:Fallback xmlns="">
      <p:transition spd="slow" advTm="160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B6EF8EE-72C8-4E54-995D-0621C083B738}"/>
              </a:ext>
            </a:extLst>
          </p:cNvPr>
          <p:cNvSpPr txBox="1"/>
          <p:nvPr/>
        </p:nvSpPr>
        <p:spPr>
          <a:xfrm>
            <a:off x="486383" y="5386041"/>
            <a:ext cx="1060210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각 위치에서 전체 기간에 걸친 월평균 데이터를 통해 거시적인 트렌드를 제거함</a:t>
            </a:r>
            <a:endParaRPr lang="en-US" altLang="ko-KR" dirty="0"/>
          </a:p>
          <a:p>
            <a:r>
              <a:rPr lang="en-US" altLang="ko-KR" dirty="0"/>
              <a:t>n</a:t>
            </a:r>
            <a:r>
              <a:rPr lang="ko-KR" altLang="en-US" dirty="0"/>
              <a:t>월에 측정된 온도와 측정 기간 전체의 </a:t>
            </a:r>
            <a:r>
              <a:rPr lang="en-US" altLang="ko-KR" dirty="0"/>
              <a:t>n</a:t>
            </a:r>
            <a:r>
              <a:rPr lang="ko-KR" altLang="en-US" dirty="0"/>
              <a:t>월 평균 온도의 차이를 사용</a:t>
            </a:r>
            <a:endParaRPr lang="en-US" altLang="ko-KR" dirty="0"/>
          </a:p>
          <a:p>
            <a:r>
              <a:rPr lang="ko-KR" altLang="en-US" dirty="0"/>
              <a:t>전체적인 기후변화 패턴에 대한 각 위치에서의 </a:t>
            </a:r>
            <a:r>
              <a:rPr lang="en-US" altLang="ko-KR" dirty="0"/>
              <a:t>fluctuation</a:t>
            </a:r>
            <a:r>
              <a:rPr lang="ko-KR" altLang="en-US" dirty="0"/>
              <a:t>의 전파에 집중</a:t>
            </a:r>
            <a:endParaRPr lang="en-US" altLang="ko-KR" dirty="0"/>
          </a:p>
        </p:txBody>
      </p:sp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Dataset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301364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Sea-surface dataset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49C3F2-098C-4E2C-A784-B53244F71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t="10688" r="10116" b="8975"/>
          <a:stretch/>
        </p:blipFill>
        <p:spPr>
          <a:xfrm>
            <a:off x="5647180" y="996325"/>
            <a:ext cx="5588861" cy="40495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254D11-7404-4793-A3F2-7498D8FA4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87" y="851774"/>
            <a:ext cx="5206713" cy="390503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4D419C1-1D9B-411D-9439-3F3FA6864461}"/>
              </a:ext>
            </a:extLst>
          </p:cNvPr>
          <p:cNvSpPr/>
          <p:nvPr/>
        </p:nvSpPr>
        <p:spPr>
          <a:xfrm>
            <a:off x="6786282" y="3146612"/>
            <a:ext cx="251012" cy="251012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7B6FB95-A9AA-46B4-A3C0-0A9F1FEAC56E}"/>
              </a:ext>
            </a:extLst>
          </p:cNvPr>
          <p:cNvCxnSpPr/>
          <p:nvPr/>
        </p:nvCxnSpPr>
        <p:spPr>
          <a:xfrm flipH="1" flipV="1">
            <a:off x="5056094" y="2868706"/>
            <a:ext cx="1730188" cy="40341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409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F4601AF-6A21-41AC-ADD2-CB4CF7F6490E}"/>
              </a:ext>
            </a:extLst>
          </p:cNvPr>
          <p:cNvSpPr txBox="1"/>
          <p:nvPr/>
        </p:nvSpPr>
        <p:spPr>
          <a:xfrm>
            <a:off x="486383" y="5386041"/>
            <a:ext cx="10602109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열방정식을 이용해 해수면 온도 변화 사이의 관계에 접근</a:t>
            </a:r>
            <a:endParaRPr lang="en-US" altLang="ko-KR" dirty="0"/>
          </a:p>
          <a:p>
            <a:r>
              <a:rPr lang="ko-KR" altLang="en-US" dirty="0"/>
              <a:t>각 지점의 온도는 주변 지점과의 온도차이에 따라 변화</a:t>
            </a:r>
            <a:endParaRPr lang="en-US" altLang="ko-KR" dirty="0"/>
          </a:p>
        </p:txBody>
      </p:sp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Method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213680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Heat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059EDF-8AA2-417D-8A55-AF1A9FC840AA}"/>
                  </a:ext>
                </a:extLst>
              </p:cNvPr>
              <p:cNvSpPr txBox="1"/>
              <p:nvPr/>
            </p:nvSpPr>
            <p:spPr>
              <a:xfrm>
                <a:off x="1312218" y="1744085"/>
                <a:ext cx="188378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059EDF-8AA2-417D-8A55-AF1A9FC8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218" y="1744085"/>
                <a:ext cx="1883785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56B83B7-7C4C-42C4-9EF7-F298A105C912}"/>
              </a:ext>
            </a:extLst>
          </p:cNvPr>
          <p:cNvSpPr txBox="1"/>
          <p:nvPr/>
        </p:nvSpPr>
        <p:spPr>
          <a:xfrm>
            <a:off x="1160187" y="1153092"/>
            <a:ext cx="422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Heat equation</a:t>
            </a:r>
            <a:endParaRPr lang="ko-KR" altLang="en-US" dirty="0"/>
          </a:p>
        </p:txBody>
      </p:sp>
      <p:sp>
        <p:nvSpPr>
          <p:cNvPr id="22" name="Shape 1082">
            <a:extLst>
              <a:ext uri="{FF2B5EF4-FFF2-40B4-BE49-F238E27FC236}">
                <a16:creationId xmlns:a16="http://schemas.microsoft.com/office/drawing/2014/main" id="{A36F0869-0375-4B24-BDA6-B6B4EDB3A06C}"/>
              </a:ext>
            </a:extLst>
          </p:cNvPr>
          <p:cNvSpPr/>
          <p:nvPr/>
        </p:nvSpPr>
        <p:spPr>
          <a:xfrm rot="5400000" flipH="1">
            <a:off x="1340516" y="3061369"/>
            <a:ext cx="1605933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CFBAE3-FBE0-47A5-9CDE-5067BE76D3EE}"/>
              </a:ext>
            </a:extLst>
          </p:cNvPr>
          <p:cNvSpPr txBox="1"/>
          <p:nvPr/>
        </p:nvSpPr>
        <p:spPr>
          <a:xfrm>
            <a:off x="2785168" y="4292416"/>
            <a:ext cx="2294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해당 지역의 온도가 변화한다</a:t>
            </a:r>
            <a:endParaRPr lang="en-US" altLang="ko-KR" sz="1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4" name="Shape 1082">
            <a:extLst>
              <a:ext uri="{FF2B5EF4-FFF2-40B4-BE49-F238E27FC236}">
                <a16:creationId xmlns:a16="http://schemas.microsoft.com/office/drawing/2014/main" id="{C53627CE-DD4B-4792-BC8D-D16EB4061557}"/>
              </a:ext>
            </a:extLst>
          </p:cNvPr>
          <p:cNvSpPr/>
          <p:nvPr/>
        </p:nvSpPr>
        <p:spPr>
          <a:xfrm rot="5400000" flipH="1">
            <a:off x="3081373" y="2324539"/>
            <a:ext cx="489482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25" name="Shape 1082">
            <a:extLst>
              <a:ext uri="{FF2B5EF4-FFF2-40B4-BE49-F238E27FC236}">
                <a16:creationId xmlns:a16="http://schemas.microsoft.com/office/drawing/2014/main" id="{863D407E-9EE5-41D5-A63D-6DC750E42136}"/>
              </a:ext>
            </a:extLst>
          </p:cNvPr>
          <p:cNvSpPr/>
          <p:nvPr/>
        </p:nvSpPr>
        <p:spPr>
          <a:xfrm rot="5400000">
            <a:off x="2808593" y="1291392"/>
            <a:ext cx="339554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F995A1-BB99-47D4-94A9-F43F8435FCA2}"/>
              </a:ext>
            </a:extLst>
          </p:cNvPr>
          <p:cNvSpPr txBox="1"/>
          <p:nvPr/>
        </p:nvSpPr>
        <p:spPr>
          <a:xfrm>
            <a:off x="3585479" y="1528606"/>
            <a:ext cx="88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열전도율</a:t>
            </a:r>
            <a:endParaRPr lang="en-US" altLang="ko-KR" sz="1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B95DACD-ECEA-4F16-8846-05EFC11D7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155" y="755854"/>
            <a:ext cx="5406634" cy="405497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1F99B8D-A741-4A30-BE8F-884995E0380E}"/>
              </a:ext>
            </a:extLst>
          </p:cNvPr>
          <p:cNvSpPr txBox="1"/>
          <p:nvPr/>
        </p:nvSpPr>
        <p:spPr>
          <a:xfrm>
            <a:off x="3966478" y="3008314"/>
            <a:ext cx="4316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주변 지역과의 </a:t>
            </a:r>
            <a:r>
              <a:rPr lang="ko-KR" altLang="en-US" sz="12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온도차</a:t>
            </a:r>
            <a:endParaRPr lang="en-US" altLang="ko-KR" sz="1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260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BCE4456-44ED-44BD-8A41-EED527B25997}"/>
              </a:ext>
            </a:extLst>
          </p:cNvPr>
          <p:cNvCxnSpPr>
            <a:cxnSpLocks/>
            <a:stCxn id="2" idx="5"/>
            <a:endCxn id="29" idx="1"/>
          </p:cNvCxnSpPr>
          <p:nvPr/>
        </p:nvCxnSpPr>
        <p:spPr>
          <a:xfrm>
            <a:off x="9695557" y="3534560"/>
            <a:ext cx="990330" cy="82693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C62252A-99B3-46D8-B89E-770499D80ADA}"/>
              </a:ext>
            </a:extLst>
          </p:cNvPr>
          <p:cNvCxnSpPr>
            <a:stCxn id="18" idx="5"/>
            <a:endCxn id="2" idx="1"/>
          </p:cNvCxnSpPr>
          <p:nvPr/>
        </p:nvCxnSpPr>
        <p:spPr>
          <a:xfrm>
            <a:off x="8494976" y="2488871"/>
            <a:ext cx="867052" cy="71216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4601AF-6A21-41AC-ADD2-CB4CF7F6490E}"/>
              </a:ext>
            </a:extLst>
          </p:cNvPr>
          <p:cNvSpPr txBox="1"/>
          <p:nvPr/>
        </p:nvSpPr>
        <p:spPr>
          <a:xfrm>
            <a:off x="486383" y="5386041"/>
            <a:ext cx="10602109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네트워크 구조에 대한 열방정식 적용</a:t>
            </a:r>
            <a:endParaRPr lang="en-US" altLang="ko-KR" dirty="0"/>
          </a:p>
          <a:p>
            <a:r>
              <a:rPr lang="ko-KR" altLang="en-US" dirty="0"/>
              <a:t>가운데 노드의 온도는 열전도율과 주변 노드들의 온도에 의해 변화</a:t>
            </a:r>
            <a:endParaRPr lang="en-US" altLang="ko-KR" dirty="0"/>
          </a:p>
        </p:txBody>
      </p:sp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Method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213680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Heat equation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3F5C269-2CEF-4113-8933-F92AC90867F4}"/>
              </a:ext>
            </a:extLst>
          </p:cNvPr>
          <p:cNvSpPr/>
          <p:nvPr/>
        </p:nvSpPr>
        <p:spPr>
          <a:xfrm>
            <a:off x="9292952" y="3131955"/>
            <a:ext cx="471681" cy="4716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D63D592-5E52-48FB-B16D-70FA070E454D}"/>
              </a:ext>
            </a:extLst>
          </p:cNvPr>
          <p:cNvSpPr/>
          <p:nvPr/>
        </p:nvSpPr>
        <p:spPr>
          <a:xfrm>
            <a:off x="8092371" y="2086266"/>
            <a:ext cx="471681" cy="47168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E3F79C-D41C-4745-9F95-A2DE9FB1927A}"/>
              </a:ext>
            </a:extLst>
          </p:cNvPr>
          <p:cNvSpPr/>
          <p:nvPr/>
        </p:nvSpPr>
        <p:spPr>
          <a:xfrm>
            <a:off x="10616811" y="4292416"/>
            <a:ext cx="471681" cy="47168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AB0C70-CCA3-485A-B96B-64D8D7834590}"/>
              </a:ext>
            </a:extLst>
          </p:cNvPr>
          <p:cNvSpPr txBox="1"/>
          <p:nvPr/>
        </p:nvSpPr>
        <p:spPr>
          <a:xfrm>
            <a:off x="7471213" y="1153084"/>
            <a:ext cx="3749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Ex)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네트워크에서의 온도 변화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0EBF28-5BEF-472D-9A3D-83EE3EED8AC3}"/>
              </a:ext>
            </a:extLst>
          </p:cNvPr>
          <p:cNvSpPr txBox="1"/>
          <p:nvPr/>
        </p:nvSpPr>
        <p:spPr>
          <a:xfrm>
            <a:off x="9353623" y="3118937"/>
            <a:ext cx="26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42084F-22AE-4A04-A700-B18FD6FA8985}"/>
              </a:ext>
            </a:extLst>
          </p:cNvPr>
          <p:cNvSpPr txBox="1"/>
          <p:nvPr/>
        </p:nvSpPr>
        <p:spPr>
          <a:xfrm>
            <a:off x="8160927" y="2074791"/>
            <a:ext cx="26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50CE2A-321C-4C2E-A688-2DC965E77BEF}"/>
              </a:ext>
            </a:extLst>
          </p:cNvPr>
          <p:cNvSpPr txBox="1"/>
          <p:nvPr/>
        </p:nvSpPr>
        <p:spPr>
          <a:xfrm>
            <a:off x="10685887" y="4279279"/>
            <a:ext cx="26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08D35D-76F0-425D-A6C5-9A5CE258B932}"/>
              </a:ext>
            </a:extLst>
          </p:cNvPr>
          <p:cNvSpPr txBox="1"/>
          <p:nvPr/>
        </p:nvSpPr>
        <p:spPr>
          <a:xfrm>
            <a:off x="10453400" y="2154655"/>
            <a:ext cx="115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초기 온도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:3</a:t>
            </a:r>
          </a:p>
          <a:p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열전도율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E4EAA77-A185-4EF7-A182-53A84A5FED6A}"/>
                  </a:ext>
                </a:extLst>
              </p:cNvPr>
              <p:cNvSpPr txBox="1"/>
              <p:nvPr/>
            </p:nvSpPr>
            <p:spPr>
              <a:xfrm>
                <a:off x="1312218" y="1744085"/>
                <a:ext cx="188378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E4EAA77-A185-4EF7-A182-53A84A5FE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218" y="1744085"/>
                <a:ext cx="1883785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BD4E9AC4-B3C0-4EA0-BDB5-AF0FCDFE90C7}"/>
              </a:ext>
            </a:extLst>
          </p:cNvPr>
          <p:cNvSpPr txBox="1"/>
          <p:nvPr/>
        </p:nvSpPr>
        <p:spPr>
          <a:xfrm>
            <a:off x="1160187" y="1153092"/>
            <a:ext cx="422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 equation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Shape 1082">
            <a:extLst>
              <a:ext uri="{FF2B5EF4-FFF2-40B4-BE49-F238E27FC236}">
                <a16:creationId xmlns:a16="http://schemas.microsoft.com/office/drawing/2014/main" id="{B1AC91C0-F5C3-4E90-90EA-A0CC51013E39}"/>
              </a:ext>
            </a:extLst>
          </p:cNvPr>
          <p:cNvSpPr/>
          <p:nvPr/>
        </p:nvSpPr>
        <p:spPr>
          <a:xfrm rot="5400000" flipH="1">
            <a:off x="1340516" y="3061369"/>
            <a:ext cx="1605933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04D7A4-4F0B-42BD-BAA0-E8403BCF0260}"/>
              </a:ext>
            </a:extLst>
          </p:cNvPr>
          <p:cNvSpPr txBox="1"/>
          <p:nvPr/>
        </p:nvSpPr>
        <p:spPr>
          <a:xfrm>
            <a:off x="2785168" y="4292416"/>
            <a:ext cx="2294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해당 지역의 온도가 변화한다</a:t>
            </a:r>
            <a:endParaRPr lang="en-US" altLang="ko-KR" sz="1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0" name="Shape 1082">
            <a:extLst>
              <a:ext uri="{FF2B5EF4-FFF2-40B4-BE49-F238E27FC236}">
                <a16:creationId xmlns:a16="http://schemas.microsoft.com/office/drawing/2014/main" id="{D00FBDA3-BBEC-4209-8A9D-4BE5D371E945}"/>
              </a:ext>
            </a:extLst>
          </p:cNvPr>
          <p:cNvSpPr/>
          <p:nvPr/>
        </p:nvSpPr>
        <p:spPr>
          <a:xfrm rot="5400000" flipH="1">
            <a:off x="3081373" y="2324539"/>
            <a:ext cx="489482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41" name="Shape 1082">
            <a:extLst>
              <a:ext uri="{FF2B5EF4-FFF2-40B4-BE49-F238E27FC236}">
                <a16:creationId xmlns:a16="http://schemas.microsoft.com/office/drawing/2014/main" id="{8611E5CA-EC19-433C-B019-7A6B14066A98}"/>
              </a:ext>
            </a:extLst>
          </p:cNvPr>
          <p:cNvSpPr/>
          <p:nvPr/>
        </p:nvSpPr>
        <p:spPr>
          <a:xfrm rot="5400000">
            <a:off x="2808593" y="1291392"/>
            <a:ext cx="339554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FFF341-DF13-417F-80DC-64C3EC44CB47}"/>
              </a:ext>
            </a:extLst>
          </p:cNvPr>
          <p:cNvSpPr txBox="1"/>
          <p:nvPr/>
        </p:nvSpPr>
        <p:spPr>
          <a:xfrm>
            <a:off x="3585479" y="1528606"/>
            <a:ext cx="88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열전도율</a:t>
            </a:r>
            <a:endParaRPr lang="en-US" altLang="ko-KR" sz="1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87399B-0F70-425E-B5A7-2CEE41637105}"/>
              </a:ext>
            </a:extLst>
          </p:cNvPr>
          <p:cNvSpPr txBox="1"/>
          <p:nvPr/>
        </p:nvSpPr>
        <p:spPr>
          <a:xfrm>
            <a:off x="3966478" y="3008314"/>
            <a:ext cx="4316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주변 지역과의 </a:t>
            </a:r>
            <a:r>
              <a:rPr lang="ko-KR" altLang="en-US" sz="12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온도차</a:t>
            </a:r>
            <a:endParaRPr lang="en-US" altLang="ko-KR" sz="1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540235-D787-4D2E-92C8-B2C7EF22CD5F}"/>
              </a:ext>
            </a:extLst>
          </p:cNvPr>
          <p:cNvSpPr/>
          <p:nvPr/>
        </p:nvSpPr>
        <p:spPr>
          <a:xfrm>
            <a:off x="10426700" y="2092792"/>
            <a:ext cx="1210733" cy="5853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549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BCE4456-44ED-44BD-8A41-EED527B25997}"/>
              </a:ext>
            </a:extLst>
          </p:cNvPr>
          <p:cNvCxnSpPr>
            <a:cxnSpLocks/>
            <a:stCxn id="2" idx="5"/>
            <a:endCxn id="29" idx="1"/>
          </p:cNvCxnSpPr>
          <p:nvPr/>
        </p:nvCxnSpPr>
        <p:spPr>
          <a:xfrm>
            <a:off x="9695557" y="3534560"/>
            <a:ext cx="990330" cy="8269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C62252A-99B3-46D8-B89E-770499D80ADA}"/>
              </a:ext>
            </a:extLst>
          </p:cNvPr>
          <p:cNvCxnSpPr>
            <a:stCxn id="18" idx="5"/>
            <a:endCxn id="2" idx="1"/>
          </p:cNvCxnSpPr>
          <p:nvPr/>
        </p:nvCxnSpPr>
        <p:spPr>
          <a:xfrm>
            <a:off x="8494976" y="2488871"/>
            <a:ext cx="867052" cy="71216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4601AF-6A21-41AC-ADD2-CB4CF7F6490E}"/>
              </a:ext>
            </a:extLst>
          </p:cNvPr>
          <p:cNvSpPr txBox="1"/>
          <p:nvPr/>
        </p:nvSpPr>
        <p:spPr>
          <a:xfrm>
            <a:off x="486383" y="5386041"/>
            <a:ext cx="10602109" cy="1389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네트워크 구조에 대한 열방정식 적용</a:t>
            </a:r>
            <a:endParaRPr lang="en-US" altLang="ko-KR" dirty="0"/>
          </a:p>
          <a:p>
            <a:r>
              <a:rPr lang="ko-KR" altLang="en-US" dirty="0"/>
              <a:t>가운데 노드의 온도는 열전도율과 주변 노드들의 온도에 의해 변화</a:t>
            </a:r>
            <a:endParaRPr lang="en-US" altLang="ko-KR" dirty="0"/>
          </a:p>
          <a:p>
            <a:r>
              <a:rPr lang="ko-KR" altLang="en-US" dirty="0"/>
              <a:t>총 온도 변화량</a:t>
            </a:r>
            <a:r>
              <a:rPr lang="en-US" altLang="ko-KR" dirty="0"/>
              <a:t>: -1.5</a:t>
            </a:r>
          </a:p>
          <a:p>
            <a:r>
              <a:rPr lang="ko-KR" altLang="en-US" dirty="0"/>
              <a:t>주변 노드와의 온도 차이는 대상 노드의 열전도율만큼 반영됨</a:t>
            </a:r>
            <a:endParaRPr lang="en-US" altLang="ko-KR" dirty="0"/>
          </a:p>
        </p:txBody>
      </p:sp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Method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213680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Heat equation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3F5C269-2CEF-4113-8933-F92AC90867F4}"/>
              </a:ext>
            </a:extLst>
          </p:cNvPr>
          <p:cNvSpPr/>
          <p:nvPr/>
        </p:nvSpPr>
        <p:spPr>
          <a:xfrm>
            <a:off x="9292952" y="3131955"/>
            <a:ext cx="471681" cy="4716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D63D592-5E52-48FB-B16D-70FA070E454D}"/>
              </a:ext>
            </a:extLst>
          </p:cNvPr>
          <p:cNvSpPr/>
          <p:nvPr/>
        </p:nvSpPr>
        <p:spPr>
          <a:xfrm>
            <a:off x="8092371" y="2086266"/>
            <a:ext cx="471681" cy="47168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E3F79C-D41C-4745-9F95-A2DE9FB1927A}"/>
              </a:ext>
            </a:extLst>
          </p:cNvPr>
          <p:cNvSpPr/>
          <p:nvPr/>
        </p:nvSpPr>
        <p:spPr>
          <a:xfrm>
            <a:off x="10616811" y="4292416"/>
            <a:ext cx="471681" cy="47168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0EBF28-5BEF-472D-9A3D-83EE3EED8AC3}"/>
              </a:ext>
            </a:extLst>
          </p:cNvPr>
          <p:cNvSpPr txBox="1"/>
          <p:nvPr/>
        </p:nvSpPr>
        <p:spPr>
          <a:xfrm>
            <a:off x="9239561" y="3132550"/>
            <a:ext cx="808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42084F-22AE-4A04-A700-B18FD6FA8985}"/>
              </a:ext>
            </a:extLst>
          </p:cNvPr>
          <p:cNvSpPr txBox="1"/>
          <p:nvPr/>
        </p:nvSpPr>
        <p:spPr>
          <a:xfrm>
            <a:off x="8152173" y="2074791"/>
            <a:ext cx="685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50CE2A-321C-4C2E-A688-2DC965E77BEF}"/>
              </a:ext>
            </a:extLst>
          </p:cNvPr>
          <p:cNvSpPr txBox="1"/>
          <p:nvPr/>
        </p:nvSpPr>
        <p:spPr>
          <a:xfrm>
            <a:off x="10685887" y="4279279"/>
            <a:ext cx="26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</a:t>
            </a:r>
          </a:p>
        </p:txBody>
      </p:sp>
      <p:sp>
        <p:nvSpPr>
          <p:cNvPr id="35" name="Shape 1082">
            <a:extLst>
              <a:ext uri="{FF2B5EF4-FFF2-40B4-BE49-F238E27FC236}">
                <a16:creationId xmlns:a16="http://schemas.microsoft.com/office/drawing/2014/main" id="{1E1D13DD-AEA7-445F-9C1C-007C26A30EA9}"/>
              </a:ext>
            </a:extLst>
          </p:cNvPr>
          <p:cNvSpPr/>
          <p:nvPr/>
        </p:nvSpPr>
        <p:spPr>
          <a:xfrm rot="5400000" flipH="1" flipV="1">
            <a:off x="7956345" y="3040094"/>
            <a:ext cx="865176" cy="808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08D35D-76F0-425D-A6C5-9A5CE258B932}"/>
              </a:ext>
            </a:extLst>
          </p:cNvPr>
          <p:cNvSpPr txBox="1"/>
          <p:nvPr/>
        </p:nvSpPr>
        <p:spPr>
          <a:xfrm>
            <a:off x="6226770" y="3638484"/>
            <a:ext cx="167340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온도차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 (2-3) = -1</a:t>
            </a:r>
          </a:p>
          <a:p>
            <a:pPr algn="ctr"/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영향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 -1 Ⅹ </a:t>
            </a:r>
            <a:r>
              <a:rPr lang="en-US" altLang="ko-KR" sz="1200" b="1" u="sng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0.5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= -0.5</a:t>
            </a:r>
          </a:p>
        </p:txBody>
      </p:sp>
      <p:sp>
        <p:nvSpPr>
          <p:cNvPr id="27" name="Shape 1082">
            <a:extLst>
              <a:ext uri="{FF2B5EF4-FFF2-40B4-BE49-F238E27FC236}">
                <a16:creationId xmlns:a16="http://schemas.microsoft.com/office/drawing/2014/main" id="{4F819DB5-51F3-4100-84B7-C0FE1D38FA12}"/>
              </a:ext>
            </a:extLst>
          </p:cNvPr>
          <p:cNvSpPr/>
          <p:nvPr/>
        </p:nvSpPr>
        <p:spPr>
          <a:xfrm rot="5400000" flipH="1" flipV="1">
            <a:off x="9269706" y="4106883"/>
            <a:ext cx="767277" cy="808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8B0F3F-274C-4727-B1E9-9CEE1BD62F23}"/>
              </a:ext>
            </a:extLst>
          </p:cNvPr>
          <p:cNvSpPr txBox="1"/>
          <p:nvPr/>
        </p:nvSpPr>
        <p:spPr>
          <a:xfrm>
            <a:off x="7491510" y="4649436"/>
            <a:ext cx="167340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온도차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 (1-3) = -2</a:t>
            </a:r>
          </a:p>
          <a:p>
            <a:pPr algn="ctr"/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영향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 -2 Ⅹ </a:t>
            </a:r>
            <a:r>
              <a:rPr lang="en-US" altLang="ko-KR" sz="1200" b="1" u="sng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0.5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=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719A1C-D5E0-4E35-8351-84B34E5386B1}"/>
                  </a:ext>
                </a:extLst>
              </p:cNvPr>
              <p:cNvSpPr txBox="1"/>
              <p:nvPr/>
            </p:nvSpPr>
            <p:spPr>
              <a:xfrm>
                <a:off x="1312218" y="1744085"/>
                <a:ext cx="188378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719A1C-D5E0-4E35-8351-84B34E538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218" y="1744085"/>
                <a:ext cx="1883785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hape 1082">
            <a:extLst>
              <a:ext uri="{FF2B5EF4-FFF2-40B4-BE49-F238E27FC236}">
                <a16:creationId xmlns:a16="http://schemas.microsoft.com/office/drawing/2014/main" id="{8CBE7F75-E36A-4D66-9477-871430A35BA4}"/>
              </a:ext>
            </a:extLst>
          </p:cNvPr>
          <p:cNvSpPr/>
          <p:nvPr/>
        </p:nvSpPr>
        <p:spPr>
          <a:xfrm rot="5400000" flipH="1">
            <a:off x="1340516" y="3061369"/>
            <a:ext cx="1605933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3CE396-58D8-4E2D-94C5-8EDB60E65A6D}"/>
              </a:ext>
            </a:extLst>
          </p:cNvPr>
          <p:cNvSpPr txBox="1"/>
          <p:nvPr/>
        </p:nvSpPr>
        <p:spPr>
          <a:xfrm>
            <a:off x="2785168" y="4292416"/>
            <a:ext cx="2294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해당 지역의 온도가 변화한다</a:t>
            </a:r>
            <a:endParaRPr lang="en-US" altLang="ko-KR" sz="1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2" name="Shape 1082">
            <a:extLst>
              <a:ext uri="{FF2B5EF4-FFF2-40B4-BE49-F238E27FC236}">
                <a16:creationId xmlns:a16="http://schemas.microsoft.com/office/drawing/2014/main" id="{FFDA0552-D228-45FD-91C0-8EE3F6807C71}"/>
              </a:ext>
            </a:extLst>
          </p:cNvPr>
          <p:cNvSpPr/>
          <p:nvPr/>
        </p:nvSpPr>
        <p:spPr>
          <a:xfrm rot="5400000" flipH="1">
            <a:off x="3081373" y="2324539"/>
            <a:ext cx="489482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43" name="Shape 1082">
            <a:extLst>
              <a:ext uri="{FF2B5EF4-FFF2-40B4-BE49-F238E27FC236}">
                <a16:creationId xmlns:a16="http://schemas.microsoft.com/office/drawing/2014/main" id="{7E186D0F-1900-488F-9399-A114C93FEE7F}"/>
              </a:ext>
            </a:extLst>
          </p:cNvPr>
          <p:cNvSpPr/>
          <p:nvPr/>
        </p:nvSpPr>
        <p:spPr>
          <a:xfrm rot="5400000">
            <a:off x="2808593" y="1291392"/>
            <a:ext cx="339554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603AFB-7B20-4949-B684-EAB3CB11D221}"/>
              </a:ext>
            </a:extLst>
          </p:cNvPr>
          <p:cNvSpPr txBox="1"/>
          <p:nvPr/>
        </p:nvSpPr>
        <p:spPr>
          <a:xfrm>
            <a:off x="3585479" y="1528606"/>
            <a:ext cx="88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열전도율</a:t>
            </a:r>
            <a:endParaRPr lang="en-US" altLang="ko-KR" sz="1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E9ABC1-C8DE-4D44-B968-E6F2BED217AA}"/>
              </a:ext>
            </a:extLst>
          </p:cNvPr>
          <p:cNvSpPr txBox="1"/>
          <p:nvPr/>
        </p:nvSpPr>
        <p:spPr>
          <a:xfrm>
            <a:off x="3966478" y="3008314"/>
            <a:ext cx="4316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주변 지역과의 </a:t>
            </a:r>
            <a:r>
              <a:rPr lang="ko-KR" altLang="en-US" sz="12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온도차</a:t>
            </a:r>
            <a:endParaRPr lang="en-US" altLang="ko-KR" sz="1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9E0396-E57C-46CA-AF53-96BBE449DB45}"/>
              </a:ext>
            </a:extLst>
          </p:cNvPr>
          <p:cNvSpPr txBox="1"/>
          <p:nvPr/>
        </p:nvSpPr>
        <p:spPr>
          <a:xfrm>
            <a:off x="10453400" y="2154655"/>
            <a:ext cx="115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초기 온도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:3</a:t>
            </a:r>
          </a:p>
          <a:p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열전도율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en-US" altLang="ko-KR" sz="1200" b="1" u="sng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0.5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93FD8BF-D1CE-488F-B73D-FB9157DD805D}"/>
              </a:ext>
            </a:extLst>
          </p:cNvPr>
          <p:cNvSpPr/>
          <p:nvPr/>
        </p:nvSpPr>
        <p:spPr>
          <a:xfrm>
            <a:off x="10426700" y="2092792"/>
            <a:ext cx="1210733" cy="5853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5114E8-8387-49D3-A254-E382956D7073}"/>
              </a:ext>
            </a:extLst>
          </p:cNvPr>
          <p:cNvSpPr txBox="1"/>
          <p:nvPr/>
        </p:nvSpPr>
        <p:spPr>
          <a:xfrm>
            <a:off x="1160187" y="1153092"/>
            <a:ext cx="422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 equation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1E9DF8-7431-4054-BFD8-8AEB27066664}"/>
              </a:ext>
            </a:extLst>
          </p:cNvPr>
          <p:cNvSpPr txBox="1"/>
          <p:nvPr/>
        </p:nvSpPr>
        <p:spPr>
          <a:xfrm>
            <a:off x="7471213" y="1153084"/>
            <a:ext cx="3749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Ex)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네트워크에서의 온도 변화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392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BCE4456-44ED-44BD-8A41-EED527B25997}"/>
              </a:ext>
            </a:extLst>
          </p:cNvPr>
          <p:cNvCxnSpPr>
            <a:cxnSpLocks/>
            <a:stCxn id="2" idx="5"/>
            <a:endCxn id="29" idx="1"/>
          </p:cNvCxnSpPr>
          <p:nvPr/>
        </p:nvCxnSpPr>
        <p:spPr>
          <a:xfrm>
            <a:off x="9695557" y="3534560"/>
            <a:ext cx="990330" cy="826932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C62252A-99B3-46D8-B89E-770499D80ADA}"/>
              </a:ext>
            </a:extLst>
          </p:cNvPr>
          <p:cNvCxnSpPr>
            <a:stCxn id="18" idx="5"/>
            <a:endCxn id="2" idx="1"/>
          </p:cNvCxnSpPr>
          <p:nvPr/>
        </p:nvCxnSpPr>
        <p:spPr>
          <a:xfrm>
            <a:off x="8494976" y="2488871"/>
            <a:ext cx="867052" cy="71216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4601AF-6A21-41AC-ADD2-CB4CF7F6490E}"/>
              </a:ext>
            </a:extLst>
          </p:cNvPr>
          <p:cNvSpPr txBox="1"/>
          <p:nvPr/>
        </p:nvSpPr>
        <p:spPr>
          <a:xfrm>
            <a:off x="486383" y="5386041"/>
            <a:ext cx="10602109" cy="72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하지만 해수면 온도에서는 해류나 바람 등의 효과로 인해 방향마다 반영률이 달라질 수 있음</a:t>
            </a:r>
            <a:endParaRPr lang="en-US" altLang="ko-KR" dirty="0"/>
          </a:p>
          <a:p>
            <a:r>
              <a:rPr lang="ko-KR" altLang="en-US" dirty="0"/>
              <a:t>대칭성을 완화한 일반적인 열방정식을 도입</a:t>
            </a:r>
            <a:endParaRPr lang="en-US" altLang="ko-KR" dirty="0"/>
          </a:p>
        </p:txBody>
      </p:sp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Method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213680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Heat equation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3F5C269-2CEF-4113-8933-F92AC90867F4}"/>
              </a:ext>
            </a:extLst>
          </p:cNvPr>
          <p:cNvSpPr/>
          <p:nvPr/>
        </p:nvSpPr>
        <p:spPr>
          <a:xfrm>
            <a:off x="9292952" y="3131955"/>
            <a:ext cx="471681" cy="4716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D63D592-5E52-48FB-B16D-70FA070E454D}"/>
              </a:ext>
            </a:extLst>
          </p:cNvPr>
          <p:cNvSpPr/>
          <p:nvPr/>
        </p:nvSpPr>
        <p:spPr>
          <a:xfrm>
            <a:off x="8092371" y="2086266"/>
            <a:ext cx="471681" cy="47168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E3F79C-D41C-4745-9F95-A2DE9FB1927A}"/>
              </a:ext>
            </a:extLst>
          </p:cNvPr>
          <p:cNvSpPr/>
          <p:nvPr/>
        </p:nvSpPr>
        <p:spPr>
          <a:xfrm>
            <a:off x="10616811" y="4292416"/>
            <a:ext cx="471681" cy="47168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0EBF28-5BEF-472D-9A3D-83EE3EED8AC3}"/>
              </a:ext>
            </a:extLst>
          </p:cNvPr>
          <p:cNvSpPr txBox="1"/>
          <p:nvPr/>
        </p:nvSpPr>
        <p:spPr>
          <a:xfrm>
            <a:off x="9239561" y="3132550"/>
            <a:ext cx="808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42084F-22AE-4A04-A700-B18FD6FA8985}"/>
              </a:ext>
            </a:extLst>
          </p:cNvPr>
          <p:cNvSpPr txBox="1"/>
          <p:nvPr/>
        </p:nvSpPr>
        <p:spPr>
          <a:xfrm>
            <a:off x="8152173" y="2074791"/>
            <a:ext cx="685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50CE2A-321C-4C2E-A688-2DC965E77BEF}"/>
              </a:ext>
            </a:extLst>
          </p:cNvPr>
          <p:cNvSpPr txBox="1"/>
          <p:nvPr/>
        </p:nvSpPr>
        <p:spPr>
          <a:xfrm>
            <a:off x="10685887" y="4279279"/>
            <a:ext cx="26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</a:t>
            </a:r>
          </a:p>
        </p:txBody>
      </p:sp>
      <p:sp>
        <p:nvSpPr>
          <p:cNvPr id="35" name="Shape 1082">
            <a:extLst>
              <a:ext uri="{FF2B5EF4-FFF2-40B4-BE49-F238E27FC236}">
                <a16:creationId xmlns:a16="http://schemas.microsoft.com/office/drawing/2014/main" id="{1E1D13DD-AEA7-445F-9C1C-007C26A30EA9}"/>
              </a:ext>
            </a:extLst>
          </p:cNvPr>
          <p:cNvSpPr/>
          <p:nvPr/>
        </p:nvSpPr>
        <p:spPr>
          <a:xfrm rot="5400000" flipH="1" flipV="1">
            <a:off x="7956345" y="3040094"/>
            <a:ext cx="865176" cy="808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08D35D-76F0-425D-A6C5-9A5CE258B932}"/>
              </a:ext>
            </a:extLst>
          </p:cNvPr>
          <p:cNvSpPr txBox="1"/>
          <p:nvPr/>
        </p:nvSpPr>
        <p:spPr>
          <a:xfrm>
            <a:off x="6226770" y="3638484"/>
            <a:ext cx="167340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온도차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 (2-3) = -1</a:t>
            </a:r>
          </a:p>
          <a:p>
            <a:pPr algn="ctr"/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영향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 -1 Ⅹ </a:t>
            </a:r>
            <a:r>
              <a:rPr lang="en-US" altLang="ko-KR" sz="1200" b="1" u="sng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0.3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= -0.3</a:t>
            </a:r>
          </a:p>
        </p:txBody>
      </p:sp>
      <p:sp>
        <p:nvSpPr>
          <p:cNvPr id="27" name="Shape 1082">
            <a:extLst>
              <a:ext uri="{FF2B5EF4-FFF2-40B4-BE49-F238E27FC236}">
                <a16:creationId xmlns:a16="http://schemas.microsoft.com/office/drawing/2014/main" id="{4F819DB5-51F3-4100-84B7-C0FE1D38FA12}"/>
              </a:ext>
            </a:extLst>
          </p:cNvPr>
          <p:cNvSpPr/>
          <p:nvPr/>
        </p:nvSpPr>
        <p:spPr>
          <a:xfrm rot="5400000" flipH="1" flipV="1">
            <a:off x="9269706" y="4106883"/>
            <a:ext cx="767277" cy="808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8B0F3F-274C-4727-B1E9-9CEE1BD62F23}"/>
              </a:ext>
            </a:extLst>
          </p:cNvPr>
          <p:cNvSpPr txBox="1"/>
          <p:nvPr/>
        </p:nvSpPr>
        <p:spPr>
          <a:xfrm>
            <a:off x="7491510" y="4649436"/>
            <a:ext cx="167340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온도차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 (1-3) = -2</a:t>
            </a:r>
          </a:p>
          <a:p>
            <a:pPr algn="ctr"/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영향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 -2 Ⅹ </a:t>
            </a:r>
            <a:r>
              <a:rPr lang="en-US" altLang="ko-KR" sz="1200" b="1" u="sng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0.6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= -1.2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832D257-777F-4F44-88A4-52FE9F0D864D}"/>
                  </a:ext>
                </a:extLst>
              </p:cNvPr>
              <p:cNvSpPr txBox="1"/>
              <p:nvPr/>
            </p:nvSpPr>
            <p:spPr>
              <a:xfrm>
                <a:off x="1312218" y="1744085"/>
                <a:ext cx="188378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832D257-777F-4F44-88A4-52FE9F0D8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218" y="1744085"/>
                <a:ext cx="1883785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hape 1082">
            <a:extLst>
              <a:ext uri="{FF2B5EF4-FFF2-40B4-BE49-F238E27FC236}">
                <a16:creationId xmlns:a16="http://schemas.microsoft.com/office/drawing/2014/main" id="{E6906044-5273-4205-BA74-BE5B7C10774E}"/>
              </a:ext>
            </a:extLst>
          </p:cNvPr>
          <p:cNvSpPr/>
          <p:nvPr/>
        </p:nvSpPr>
        <p:spPr>
          <a:xfrm rot="5400000" flipH="1">
            <a:off x="1340516" y="3061369"/>
            <a:ext cx="1605933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D386EC-099E-475F-BB52-E8F3EAFF00EE}"/>
              </a:ext>
            </a:extLst>
          </p:cNvPr>
          <p:cNvSpPr txBox="1"/>
          <p:nvPr/>
        </p:nvSpPr>
        <p:spPr>
          <a:xfrm>
            <a:off x="2785168" y="4292416"/>
            <a:ext cx="2294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해당 지역의 온도가 변화한다</a:t>
            </a:r>
            <a:endParaRPr lang="en-US" altLang="ko-KR" sz="1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2" name="Shape 1082">
            <a:extLst>
              <a:ext uri="{FF2B5EF4-FFF2-40B4-BE49-F238E27FC236}">
                <a16:creationId xmlns:a16="http://schemas.microsoft.com/office/drawing/2014/main" id="{087717C2-CD4A-4817-89BD-2A407BC8C26C}"/>
              </a:ext>
            </a:extLst>
          </p:cNvPr>
          <p:cNvSpPr/>
          <p:nvPr/>
        </p:nvSpPr>
        <p:spPr>
          <a:xfrm rot="5400000" flipH="1">
            <a:off x="3081373" y="2324539"/>
            <a:ext cx="489482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43" name="Shape 1082">
            <a:extLst>
              <a:ext uri="{FF2B5EF4-FFF2-40B4-BE49-F238E27FC236}">
                <a16:creationId xmlns:a16="http://schemas.microsoft.com/office/drawing/2014/main" id="{80D7D1F7-25A6-4DA7-B13C-397BA7B599A9}"/>
              </a:ext>
            </a:extLst>
          </p:cNvPr>
          <p:cNvSpPr/>
          <p:nvPr/>
        </p:nvSpPr>
        <p:spPr>
          <a:xfrm rot="5400000">
            <a:off x="2808593" y="1291392"/>
            <a:ext cx="339554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66EC18-3B3D-4C6C-AAC3-FE31E71D941E}"/>
              </a:ext>
            </a:extLst>
          </p:cNvPr>
          <p:cNvSpPr txBox="1"/>
          <p:nvPr/>
        </p:nvSpPr>
        <p:spPr>
          <a:xfrm>
            <a:off x="3585479" y="1528606"/>
            <a:ext cx="88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열전도율</a:t>
            </a:r>
            <a:endParaRPr lang="en-US" altLang="ko-KR" sz="1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440CD6-99C1-4E2C-B252-B25799855ED7}"/>
              </a:ext>
            </a:extLst>
          </p:cNvPr>
          <p:cNvSpPr txBox="1"/>
          <p:nvPr/>
        </p:nvSpPr>
        <p:spPr>
          <a:xfrm>
            <a:off x="3966478" y="3008314"/>
            <a:ext cx="4316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주변 지역과의 </a:t>
            </a:r>
            <a:r>
              <a:rPr lang="ko-KR" altLang="en-US" sz="12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온도차</a:t>
            </a:r>
            <a:endParaRPr lang="en-US" altLang="ko-KR" sz="1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BF8198-5660-4507-A9B0-3759B02B2957}"/>
              </a:ext>
            </a:extLst>
          </p:cNvPr>
          <p:cNvSpPr txBox="1"/>
          <p:nvPr/>
        </p:nvSpPr>
        <p:spPr>
          <a:xfrm>
            <a:off x="10453400" y="2154655"/>
            <a:ext cx="115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초기 온도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:3</a:t>
            </a:r>
          </a:p>
          <a:p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열전도율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en-US" altLang="ko-KR" sz="1200" b="1" u="sng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0.5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E1B6149-A6E7-44D4-9E94-660096704DB7}"/>
              </a:ext>
            </a:extLst>
          </p:cNvPr>
          <p:cNvSpPr/>
          <p:nvPr/>
        </p:nvSpPr>
        <p:spPr>
          <a:xfrm>
            <a:off x="10426700" y="2092792"/>
            <a:ext cx="1210733" cy="5853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33BB92-98ED-4D76-9A73-614E74FF0C32}"/>
              </a:ext>
            </a:extLst>
          </p:cNvPr>
          <p:cNvSpPr txBox="1"/>
          <p:nvPr/>
        </p:nvSpPr>
        <p:spPr>
          <a:xfrm>
            <a:off x="1160187" y="1153092"/>
            <a:ext cx="422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 equation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417A58-EDCC-4883-A00F-967C24249039}"/>
              </a:ext>
            </a:extLst>
          </p:cNvPr>
          <p:cNvSpPr txBox="1"/>
          <p:nvPr/>
        </p:nvSpPr>
        <p:spPr>
          <a:xfrm>
            <a:off x="7471213" y="1153084"/>
            <a:ext cx="3749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Ex)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네트워크에서의 온도 변화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413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Method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213680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Heat equation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1B5BE56C-F0F9-4A59-A889-AC557B2D20B8}"/>
              </a:ext>
            </a:extLst>
          </p:cNvPr>
          <p:cNvSpPr/>
          <p:nvPr/>
        </p:nvSpPr>
        <p:spPr>
          <a:xfrm>
            <a:off x="4290628" y="1925305"/>
            <a:ext cx="2734733" cy="635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9A2F740-C791-45B3-A238-723151D2474E}"/>
                  </a:ext>
                </a:extLst>
              </p:cNvPr>
              <p:cNvSpPr txBox="1"/>
              <p:nvPr/>
            </p:nvSpPr>
            <p:spPr>
              <a:xfrm>
                <a:off x="7494575" y="1909223"/>
                <a:ext cx="381937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 i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9A2F740-C791-45B3-A238-723151D24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575" y="1909223"/>
                <a:ext cx="3819379" cy="9380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Shape 1082">
            <a:extLst>
              <a:ext uri="{FF2B5EF4-FFF2-40B4-BE49-F238E27FC236}">
                <a16:creationId xmlns:a16="http://schemas.microsoft.com/office/drawing/2014/main" id="{5D9DDB0C-1288-4E47-9982-8D60594487E8}"/>
              </a:ext>
            </a:extLst>
          </p:cNvPr>
          <p:cNvSpPr/>
          <p:nvPr/>
        </p:nvSpPr>
        <p:spPr>
          <a:xfrm rot="5400000" flipH="1" flipV="1">
            <a:off x="9855720" y="2877898"/>
            <a:ext cx="1127197" cy="697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EA024C-2804-4B1F-93A2-27B354401D1E}"/>
              </a:ext>
            </a:extLst>
          </p:cNvPr>
          <p:cNvSpPr txBox="1"/>
          <p:nvPr/>
        </p:nvSpPr>
        <p:spPr>
          <a:xfrm>
            <a:off x="7692459" y="1153092"/>
            <a:ext cx="3455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Generalized heat equation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Shape 1082">
            <a:extLst>
              <a:ext uri="{FF2B5EF4-FFF2-40B4-BE49-F238E27FC236}">
                <a16:creationId xmlns:a16="http://schemas.microsoft.com/office/drawing/2014/main" id="{F8E02594-6559-4AA8-9775-05F692A0672F}"/>
              </a:ext>
            </a:extLst>
          </p:cNvPr>
          <p:cNvSpPr/>
          <p:nvPr/>
        </p:nvSpPr>
        <p:spPr>
          <a:xfrm rot="5400000" flipH="1" flipV="1">
            <a:off x="9711384" y="3059476"/>
            <a:ext cx="1801618" cy="1008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0E75079-9494-477C-A66D-7A4D817F46F9}"/>
                  </a:ext>
                </a:extLst>
              </p:cNvPr>
              <p:cNvSpPr txBox="1"/>
              <p:nvPr/>
            </p:nvSpPr>
            <p:spPr>
              <a:xfrm>
                <a:off x="486383" y="5386041"/>
                <a:ext cx="10602109" cy="1128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lvl1pPr>
              </a:lstStyle>
              <a:p>
                <a:r>
                  <a:rPr lang="ko-KR" altLang="en-US" dirty="0"/>
                  <a:t>불연속적인 데이터에 대한 일반화 열방정식</a:t>
                </a:r>
                <a:endParaRPr lang="en-US" altLang="ko-KR" dirty="0"/>
              </a:p>
              <a:p>
                <a:r>
                  <a:rPr lang="ko-KR" altLang="en-US" dirty="0"/>
                  <a:t>행렬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dirty="0"/>
                  <a:t>는 위치 </a:t>
                </a:r>
                <a:r>
                  <a:rPr lang="en-US" altLang="ko-KR" dirty="0"/>
                  <a:t>j</a:t>
                </a:r>
                <a:r>
                  <a:rPr lang="ko-KR" altLang="en-US" dirty="0"/>
                  <a:t>와의 온도차가 </a:t>
                </a:r>
                <a:r>
                  <a:rPr lang="en-US" altLang="ko-KR" dirty="0" err="1"/>
                  <a:t>i</a:t>
                </a:r>
                <a:r>
                  <a:rPr lang="ko-KR" altLang="en-US" dirty="0"/>
                  <a:t>의 온도에 미치는 영향을 의미</a:t>
                </a:r>
                <a:endParaRPr lang="en-US" altLang="ko-KR" dirty="0"/>
              </a:p>
              <a:p>
                <a:r>
                  <a:rPr lang="ko-KR" altLang="en-US" dirty="0"/>
                  <a:t>목표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해수면의 온도 데이터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를 </a:t>
                </a:r>
                <a:r>
                  <a:rPr lang="ko-KR" altLang="en-US" dirty="0" err="1"/>
                  <a:t>입력값으로</a:t>
                </a:r>
                <a:r>
                  <a:rPr lang="ko-KR" altLang="en-US" dirty="0"/>
                  <a:t> 이용해 이를 잘 설명하는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dirty="0"/>
                  <a:t>를 탐색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0E75079-9494-477C-A66D-7A4D817F4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83" y="5386041"/>
                <a:ext cx="10602109" cy="1128194"/>
              </a:xfrm>
              <a:prstGeom prst="rect">
                <a:avLst/>
              </a:prstGeom>
              <a:blipFill>
                <a:blip r:embed="rId4"/>
                <a:stretch>
                  <a:fillRect l="-403" t="-541" b="-5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49A73C-DFB0-4E69-A2EC-F5D454C4D7F4}"/>
                  </a:ext>
                </a:extLst>
              </p:cNvPr>
              <p:cNvSpPr txBox="1"/>
              <p:nvPr/>
            </p:nvSpPr>
            <p:spPr>
              <a:xfrm>
                <a:off x="1312218" y="1744085"/>
                <a:ext cx="188378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49A73C-DFB0-4E69-A2EC-F5D454C4D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218" y="1744085"/>
                <a:ext cx="1883785" cy="8180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hape 1082">
            <a:extLst>
              <a:ext uri="{FF2B5EF4-FFF2-40B4-BE49-F238E27FC236}">
                <a16:creationId xmlns:a16="http://schemas.microsoft.com/office/drawing/2014/main" id="{75257C2E-1F9A-4C93-AD7A-840CE3A1E087}"/>
              </a:ext>
            </a:extLst>
          </p:cNvPr>
          <p:cNvSpPr/>
          <p:nvPr/>
        </p:nvSpPr>
        <p:spPr>
          <a:xfrm rot="5400000" flipH="1">
            <a:off x="1340516" y="3061369"/>
            <a:ext cx="1605933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29100A-FFDC-43D6-876A-EEBEDCB6A2AE}"/>
              </a:ext>
            </a:extLst>
          </p:cNvPr>
          <p:cNvSpPr txBox="1"/>
          <p:nvPr/>
        </p:nvSpPr>
        <p:spPr>
          <a:xfrm>
            <a:off x="2785168" y="4292416"/>
            <a:ext cx="2294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해당 지역의 온도가 변화한다</a:t>
            </a:r>
            <a:endParaRPr lang="en-US" altLang="ko-KR" sz="1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2" name="Shape 1082">
            <a:extLst>
              <a:ext uri="{FF2B5EF4-FFF2-40B4-BE49-F238E27FC236}">
                <a16:creationId xmlns:a16="http://schemas.microsoft.com/office/drawing/2014/main" id="{909E6C08-B3B4-43B0-A68D-766E43DF1ABC}"/>
              </a:ext>
            </a:extLst>
          </p:cNvPr>
          <p:cNvSpPr/>
          <p:nvPr/>
        </p:nvSpPr>
        <p:spPr>
          <a:xfrm rot="5400000" flipH="1">
            <a:off x="3081373" y="2324539"/>
            <a:ext cx="489482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33" name="Shape 1082">
            <a:extLst>
              <a:ext uri="{FF2B5EF4-FFF2-40B4-BE49-F238E27FC236}">
                <a16:creationId xmlns:a16="http://schemas.microsoft.com/office/drawing/2014/main" id="{53E69247-F4C6-44D2-8FFF-B4A083E60BD7}"/>
              </a:ext>
            </a:extLst>
          </p:cNvPr>
          <p:cNvSpPr/>
          <p:nvPr/>
        </p:nvSpPr>
        <p:spPr>
          <a:xfrm rot="5400000">
            <a:off x="2808593" y="1291392"/>
            <a:ext cx="339554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418D76-1991-41F8-8275-A38D7E620334}"/>
              </a:ext>
            </a:extLst>
          </p:cNvPr>
          <p:cNvSpPr txBox="1"/>
          <p:nvPr/>
        </p:nvSpPr>
        <p:spPr>
          <a:xfrm>
            <a:off x="3585479" y="1528606"/>
            <a:ext cx="88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열전도율</a:t>
            </a:r>
            <a:endParaRPr lang="en-US" altLang="ko-KR" sz="1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E3BD96-997C-4A29-8BA0-69B5767C8D70}"/>
              </a:ext>
            </a:extLst>
          </p:cNvPr>
          <p:cNvSpPr txBox="1"/>
          <p:nvPr/>
        </p:nvSpPr>
        <p:spPr>
          <a:xfrm>
            <a:off x="3966478" y="3008314"/>
            <a:ext cx="4316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주변 지역과의 </a:t>
            </a:r>
            <a:r>
              <a:rPr lang="ko-KR" altLang="en-US" sz="12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온도차</a:t>
            </a:r>
            <a:endParaRPr lang="en-US" altLang="ko-KR" sz="1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EF9C15-DF98-41ED-91AD-6E3FD64AD923}"/>
              </a:ext>
            </a:extLst>
          </p:cNvPr>
          <p:cNvSpPr txBox="1"/>
          <p:nvPr/>
        </p:nvSpPr>
        <p:spPr>
          <a:xfrm>
            <a:off x="1160187" y="1153092"/>
            <a:ext cx="422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 equation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142BB8-2336-4D8F-84EB-7436F623DA8D}"/>
              </a:ext>
            </a:extLst>
          </p:cNvPr>
          <p:cNvSpPr txBox="1"/>
          <p:nvPr/>
        </p:nvSpPr>
        <p:spPr>
          <a:xfrm>
            <a:off x="8055820" y="3558123"/>
            <a:ext cx="2325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r>
              <a:rPr lang="ko-KR" altLang="en-US" dirty="0"/>
              <a:t>일반화된 상호작용 행렬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위치 </a:t>
            </a:r>
            <a:r>
              <a:rPr lang="en-US" altLang="ko-KR" dirty="0"/>
              <a:t>j</a:t>
            </a:r>
            <a:r>
              <a:rPr lang="ko-KR" altLang="en-US" dirty="0"/>
              <a:t>의 </a:t>
            </a:r>
            <a:r>
              <a:rPr lang="en-US" altLang="ko-KR" dirty="0" err="1"/>
              <a:t>i</a:t>
            </a:r>
            <a:r>
              <a:rPr lang="ko-KR" altLang="en-US" dirty="0"/>
              <a:t>에 대한 영향력</a:t>
            </a:r>
            <a:r>
              <a:rPr lang="en-US" altLang="ko-KR" dirty="0"/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066EE0-DEB1-446E-ABFB-8FFCA507EF02}"/>
              </a:ext>
            </a:extLst>
          </p:cNvPr>
          <p:cNvSpPr txBox="1"/>
          <p:nvPr/>
        </p:nvSpPr>
        <p:spPr>
          <a:xfrm>
            <a:off x="8086239" y="4323194"/>
            <a:ext cx="2325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r>
              <a:rPr lang="ko-KR" altLang="en-US"/>
              <a:t>시간 </a:t>
            </a:r>
            <a:r>
              <a:rPr lang="en-US" altLang="ko-KR" dirty="0"/>
              <a:t>t</a:t>
            </a:r>
            <a:r>
              <a:rPr lang="ko-KR" altLang="en-US" dirty="0"/>
              <a:t>에서 </a:t>
            </a:r>
            <a:r>
              <a:rPr lang="ko-KR" altLang="en-US"/>
              <a:t>위치 </a:t>
            </a:r>
            <a:r>
              <a:rPr lang="en-US" altLang="ko-KR" dirty="0"/>
              <a:t>j</a:t>
            </a:r>
            <a:r>
              <a:rPr lang="ko-KR" altLang="en-US"/>
              <a:t>의 온도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1260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2CD1D984-11D3-482B-A4FD-DF6DE89E84D8}"/>
              </a:ext>
            </a:extLst>
          </p:cNvPr>
          <p:cNvSpPr/>
          <p:nvPr/>
        </p:nvSpPr>
        <p:spPr>
          <a:xfrm>
            <a:off x="3284530" y="1909223"/>
            <a:ext cx="981291" cy="761712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EDC47DF-A334-4EEE-8D74-1F877198F4B8}"/>
              </a:ext>
            </a:extLst>
          </p:cNvPr>
          <p:cNvSpPr/>
          <p:nvPr/>
        </p:nvSpPr>
        <p:spPr>
          <a:xfrm>
            <a:off x="1211856" y="1909223"/>
            <a:ext cx="1801310" cy="761712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Method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213680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Heat equation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1B5BE56C-F0F9-4A59-A889-AC557B2D20B8}"/>
              </a:ext>
            </a:extLst>
          </p:cNvPr>
          <p:cNvSpPr/>
          <p:nvPr/>
        </p:nvSpPr>
        <p:spPr>
          <a:xfrm flipH="1">
            <a:off x="5130570" y="1925305"/>
            <a:ext cx="1795699" cy="635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9A2F740-C791-45B3-A238-723151D2474E}"/>
                  </a:ext>
                </a:extLst>
              </p:cNvPr>
              <p:cNvSpPr txBox="1"/>
              <p:nvPr/>
            </p:nvSpPr>
            <p:spPr>
              <a:xfrm>
                <a:off x="7494575" y="1909223"/>
                <a:ext cx="381937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 i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9A2F740-C791-45B3-A238-723151D24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575" y="1909223"/>
                <a:ext cx="3819379" cy="9380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Shape 1082">
            <a:extLst>
              <a:ext uri="{FF2B5EF4-FFF2-40B4-BE49-F238E27FC236}">
                <a16:creationId xmlns:a16="http://schemas.microsoft.com/office/drawing/2014/main" id="{5D9DDB0C-1288-4E47-9982-8D60594487E8}"/>
              </a:ext>
            </a:extLst>
          </p:cNvPr>
          <p:cNvSpPr/>
          <p:nvPr/>
        </p:nvSpPr>
        <p:spPr>
          <a:xfrm rot="5400000" flipH="1" flipV="1">
            <a:off x="9855720" y="2877898"/>
            <a:ext cx="1127197" cy="697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801A45-13C3-476D-B347-8D9F398CB54A}"/>
              </a:ext>
            </a:extLst>
          </p:cNvPr>
          <p:cNvSpPr txBox="1"/>
          <p:nvPr/>
        </p:nvSpPr>
        <p:spPr>
          <a:xfrm>
            <a:off x="8055820" y="3558123"/>
            <a:ext cx="2325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r>
              <a:rPr lang="ko-KR" altLang="en-US" dirty="0"/>
              <a:t>일반화된 상호작용 행렬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위치 </a:t>
            </a:r>
            <a:r>
              <a:rPr lang="en-US" altLang="ko-KR" dirty="0"/>
              <a:t>j</a:t>
            </a:r>
            <a:r>
              <a:rPr lang="ko-KR" altLang="en-US" dirty="0"/>
              <a:t>의 </a:t>
            </a:r>
            <a:r>
              <a:rPr lang="en-US" altLang="ko-KR" dirty="0" err="1"/>
              <a:t>i</a:t>
            </a:r>
            <a:r>
              <a:rPr lang="ko-KR" altLang="en-US" dirty="0"/>
              <a:t>에 대한 영향력</a:t>
            </a:r>
            <a:r>
              <a:rPr lang="en-US" altLang="ko-KR" dirty="0"/>
              <a:t>)</a:t>
            </a:r>
          </a:p>
        </p:txBody>
      </p:sp>
      <p:sp>
        <p:nvSpPr>
          <p:cNvPr id="50" name="Shape 1082">
            <a:extLst>
              <a:ext uri="{FF2B5EF4-FFF2-40B4-BE49-F238E27FC236}">
                <a16:creationId xmlns:a16="http://schemas.microsoft.com/office/drawing/2014/main" id="{F8E02594-6559-4AA8-9775-05F692A0672F}"/>
              </a:ext>
            </a:extLst>
          </p:cNvPr>
          <p:cNvSpPr/>
          <p:nvPr/>
        </p:nvSpPr>
        <p:spPr>
          <a:xfrm rot="5400000" flipH="1" flipV="1">
            <a:off x="9711384" y="3059476"/>
            <a:ext cx="1801618" cy="1008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CFE2C7-3A5B-4E40-92D8-EF9B8F2714B5}"/>
              </a:ext>
            </a:extLst>
          </p:cNvPr>
          <p:cNvSpPr txBox="1"/>
          <p:nvPr/>
        </p:nvSpPr>
        <p:spPr>
          <a:xfrm>
            <a:off x="8086239" y="4323194"/>
            <a:ext cx="2325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r>
              <a:rPr lang="ko-KR" altLang="en-US"/>
              <a:t>시간 </a:t>
            </a:r>
            <a:r>
              <a:rPr lang="en-US" altLang="ko-KR" dirty="0"/>
              <a:t>t</a:t>
            </a:r>
            <a:r>
              <a:rPr lang="ko-KR" altLang="en-US" dirty="0"/>
              <a:t>에서 </a:t>
            </a:r>
            <a:r>
              <a:rPr lang="ko-KR" altLang="en-US"/>
              <a:t>위치 </a:t>
            </a:r>
            <a:r>
              <a:rPr lang="en-US" altLang="ko-KR" dirty="0"/>
              <a:t>j</a:t>
            </a:r>
            <a:r>
              <a:rPr lang="ko-KR" altLang="en-US"/>
              <a:t>의 온도</a:t>
            </a:r>
            <a:endParaRPr lang="en-US" altLang="ko-K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E75079-9494-477C-A66D-7A4D817F46F9}"/>
              </a:ext>
            </a:extLst>
          </p:cNvPr>
          <p:cNvSpPr txBox="1"/>
          <p:nvPr/>
        </p:nvSpPr>
        <p:spPr>
          <a:xfrm>
            <a:off x="486383" y="5386041"/>
            <a:ext cx="10602109" cy="1056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양변의 차이의 제곱을 에러함수로 잡고</a:t>
            </a:r>
            <a:r>
              <a:rPr lang="en-US" altLang="ko-KR" dirty="0"/>
              <a:t>, </a:t>
            </a:r>
            <a:r>
              <a:rPr lang="ko-KR" altLang="en-US" dirty="0"/>
              <a:t>이 에러함수를 최소화하는 </a:t>
            </a:r>
            <a:r>
              <a:rPr lang="en-US" altLang="ko-KR" dirty="0"/>
              <a:t>W</a:t>
            </a:r>
            <a:r>
              <a:rPr lang="ko-KR" altLang="en-US" dirty="0"/>
              <a:t>를 탐색</a:t>
            </a:r>
            <a:endParaRPr lang="en-US" altLang="ko-KR" dirty="0"/>
          </a:p>
          <a:p>
            <a:r>
              <a:rPr lang="en-US" altLang="ko-KR" dirty="0"/>
              <a:t>W</a:t>
            </a:r>
            <a:r>
              <a:rPr lang="ko-KR" altLang="en-US" dirty="0"/>
              <a:t> 행렬을 적당히 초기화해 온도변화를 예측한 다음</a:t>
            </a:r>
            <a:r>
              <a:rPr lang="en-US" altLang="ko-KR" dirty="0"/>
              <a:t>, </a:t>
            </a:r>
            <a:r>
              <a:rPr lang="ko-KR" altLang="en-US" dirty="0"/>
              <a:t>에러를 최소화하는 방향으로 </a:t>
            </a:r>
            <a:r>
              <a:rPr lang="en-US" altLang="ko-KR" dirty="0"/>
              <a:t>W</a:t>
            </a:r>
            <a:r>
              <a:rPr lang="ko-KR" altLang="en-US" dirty="0"/>
              <a:t>를 조정</a:t>
            </a:r>
            <a:endParaRPr lang="en-US" altLang="ko-KR" dirty="0"/>
          </a:p>
          <a:p>
            <a:r>
              <a:rPr lang="ko-KR" altLang="en-US" dirty="0"/>
              <a:t>근접하지 않아도 모든 위치들 사이의 상관관계를 허용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F9580C-02C5-4782-823D-C8407F86D5DA}"/>
                  </a:ext>
                </a:extLst>
              </p:cNvPr>
              <p:cNvSpPr txBox="1"/>
              <p:nvPr/>
            </p:nvSpPr>
            <p:spPr>
              <a:xfrm>
                <a:off x="444215" y="1814675"/>
                <a:ext cx="4153573" cy="856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F9580C-02C5-4782-823D-C8407F86D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15" y="1814675"/>
                <a:ext cx="4153573" cy="8562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Shape 1082">
            <a:extLst>
              <a:ext uri="{FF2B5EF4-FFF2-40B4-BE49-F238E27FC236}">
                <a16:creationId xmlns:a16="http://schemas.microsoft.com/office/drawing/2014/main" id="{5091E3F3-D6AD-42A9-B5D3-CAA0AD607E8F}"/>
              </a:ext>
            </a:extLst>
          </p:cNvPr>
          <p:cNvSpPr/>
          <p:nvPr/>
        </p:nvSpPr>
        <p:spPr>
          <a:xfrm rot="5400000" flipH="1" flipV="1">
            <a:off x="1357754" y="2830916"/>
            <a:ext cx="973773" cy="697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59" name="Shape 1082">
            <a:extLst>
              <a:ext uri="{FF2B5EF4-FFF2-40B4-BE49-F238E27FC236}">
                <a16:creationId xmlns:a16="http://schemas.microsoft.com/office/drawing/2014/main" id="{03FD2A95-C059-45D0-B6C3-F9BA179EF322}"/>
              </a:ext>
            </a:extLst>
          </p:cNvPr>
          <p:cNvSpPr/>
          <p:nvPr/>
        </p:nvSpPr>
        <p:spPr>
          <a:xfrm rot="5400000" flipH="1">
            <a:off x="3486264" y="3012941"/>
            <a:ext cx="1352599" cy="711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3DAAD72-0B5D-43EC-8C1F-F234CF87140B}"/>
              </a:ext>
            </a:extLst>
          </p:cNvPr>
          <p:cNvSpPr txBox="1"/>
          <p:nvPr/>
        </p:nvSpPr>
        <p:spPr>
          <a:xfrm>
            <a:off x="348151" y="3545072"/>
            <a:ext cx="1446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r>
              <a:rPr lang="ko-KR" altLang="en-US"/>
              <a:t>실제 온도변화</a:t>
            </a:r>
            <a:endParaRPr lang="en-US" altLang="ko-KR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0BA7BC-FD09-46B1-B28D-0A1B24CBE40B}"/>
              </a:ext>
            </a:extLst>
          </p:cNvPr>
          <p:cNvSpPr txBox="1"/>
          <p:nvPr/>
        </p:nvSpPr>
        <p:spPr>
          <a:xfrm>
            <a:off x="4525281" y="3891246"/>
            <a:ext cx="1446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r>
              <a:rPr lang="ko-KR" altLang="en-US"/>
              <a:t>예측값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56A25E-0143-4795-9369-2A75C8BEE7E8}"/>
                  </a:ext>
                </a:extLst>
              </p:cNvPr>
              <p:cNvSpPr txBox="1"/>
              <p:nvPr/>
            </p:nvSpPr>
            <p:spPr>
              <a:xfrm>
                <a:off x="735127" y="4421379"/>
                <a:ext cx="3571747" cy="671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56A25E-0143-4795-9369-2A75C8BEE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27" y="4421379"/>
                <a:ext cx="3571747" cy="671146"/>
              </a:xfrm>
              <a:prstGeom prst="rect">
                <a:avLst/>
              </a:prstGeom>
              <a:blipFill>
                <a:blip r:embed="rId4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D4F365E-E269-42A8-93EE-BD6ABC73A149}"/>
              </a:ext>
            </a:extLst>
          </p:cNvPr>
          <p:cNvSpPr txBox="1"/>
          <p:nvPr/>
        </p:nvSpPr>
        <p:spPr>
          <a:xfrm>
            <a:off x="7692459" y="1153092"/>
            <a:ext cx="3455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Generalized heat equation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6627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A5A168-6261-4B60-AD96-CE66BD7CD33C}"/>
              </a:ext>
            </a:extLst>
          </p:cNvPr>
          <p:cNvSpPr/>
          <p:nvPr/>
        </p:nvSpPr>
        <p:spPr>
          <a:xfrm>
            <a:off x="3267651" y="4624329"/>
            <a:ext cx="1723291" cy="544025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537CFE-744F-4EE0-A772-74188436F178}"/>
              </a:ext>
            </a:extLst>
          </p:cNvPr>
          <p:cNvSpPr/>
          <p:nvPr/>
        </p:nvSpPr>
        <p:spPr>
          <a:xfrm>
            <a:off x="3229789" y="2885920"/>
            <a:ext cx="981291" cy="761712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DE3952-1FCC-42DD-BABF-E5A0E07B0FD2}"/>
              </a:ext>
            </a:extLst>
          </p:cNvPr>
          <p:cNvSpPr/>
          <p:nvPr/>
        </p:nvSpPr>
        <p:spPr>
          <a:xfrm>
            <a:off x="3267651" y="3727584"/>
            <a:ext cx="2326341" cy="761712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Method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213680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Heat equation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E75079-9494-477C-A66D-7A4D817F46F9}"/>
              </a:ext>
            </a:extLst>
          </p:cNvPr>
          <p:cNvSpPr txBox="1"/>
          <p:nvPr/>
        </p:nvSpPr>
        <p:spPr>
          <a:xfrm>
            <a:off x="486383" y="5386041"/>
            <a:ext cx="10602109" cy="1389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양변의 차이의 제곱을 에러함수로 잡고</a:t>
            </a:r>
            <a:r>
              <a:rPr lang="en-US" altLang="ko-KR" dirty="0"/>
              <a:t>, </a:t>
            </a:r>
            <a:r>
              <a:rPr lang="ko-KR" altLang="en-US" dirty="0"/>
              <a:t>이 에러함수를 최소화하는 </a:t>
            </a:r>
            <a:r>
              <a:rPr lang="en-US" altLang="ko-KR" dirty="0"/>
              <a:t>W</a:t>
            </a:r>
            <a:r>
              <a:rPr lang="ko-KR" altLang="en-US" dirty="0"/>
              <a:t>를 탐색</a:t>
            </a:r>
            <a:endParaRPr lang="en-US" altLang="ko-KR" dirty="0"/>
          </a:p>
          <a:p>
            <a:r>
              <a:rPr lang="en-US" altLang="ko-KR" dirty="0"/>
              <a:t>W</a:t>
            </a:r>
            <a:r>
              <a:rPr lang="ko-KR" altLang="en-US" dirty="0"/>
              <a:t> 행렬을 적당히 초기화해 온도변화를 예측한 다음</a:t>
            </a:r>
            <a:r>
              <a:rPr lang="en-US" altLang="ko-KR" dirty="0"/>
              <a:t>, </a:t>
            </a:r>
            <a:r>
              <a:rPr lang="ko-KR" altLang="en-US" dirty="0"/>
              <a:t>에러를 최소화하는 방향으로 </a:t>
            </a:r>
            <a:r>
              <a:rPr lang="en-US" altLang="ko-KR" dirty="0"/>
              <a:t>W</a:t>
            </a:r>
            <a:r>
              <a:rPr lang="ko-KR" altLang="en-US" dirty="0"/>
              <a:t>를 조정</a:t>
            </a:r>
            <a:endParaRPr lang="en-US" altLang="ko-KR" dirty="0"/>
          </a:p>
          <a:p>
            <a:r>
              <a:rPr lang="ko-KR" altLang="en-US" dirty="0"/>
              <a:t>근접하지 않아도 모든 위치들 사이의 상관관계를 허용</a:t>
            </a:r>
            <a:endParaRPr lang="en-US" altLang="ko-KR" dirty="0"/>
          </a:p>
          <a:p>
            <a:r>
              <a:rPr lang="en-US" altLang="ko-KR" dirty="0"/>
              <a:t>W</a:t>
            </a:r>
            <a:r>
              <a:rPr lang="ko-KR" altLang="en-US" dirty="0"/>
              <a:t>의 제약조건을 고려해 적절한 방식으로 </a:t>
            </a:r>
            <a:r>
              <a:rPr lang="en-US" altLang="ko-KR" dirty="0"/>
              <a:t>gradient</a:t>
            </a:r>
            <a:r>
              <a:rPr lang="ko-KR" altLang="en-US" dirty="0"/>
              <a:t>를 계산한 다음 </a:t>
            </a:r>
            <a:r>
              <a:rPr lang="en-US" altLang="ko-KR" dirty="0"/>
              <a:t>ADAM </a:t>
            </a:r>
            <a:r>
              <a:rPr lang="ko-KR" altLang="en-US" dirty="0"/>
              <a:t>방법으로 최적화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F9580C-02C5-4782-823D-C8407F86D5DA}"/>
                  </a:ext>
                </a:extLst>
              </p:cNvPr>
              <p:cNvSpPr txBox="1"/>
              <p:nvPr/>
            </p:nvSpPr>
            <p:spPr>
              <a:xfrm>
                <a:off x="444215" y="1814675"/>
                <a:ext cx="4153573" cy="856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F9580C-02C5-4782-823D-C8407F86D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15" y="1814675"/>
                <a:ext cx="4153573" cy="8562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363AEA7-20B4-41D3-8E1D-E09003E9F280}"/>
                  </a:ext>
                </a:extLst>
              </p:cNvPr>
              <p:cNvSpPr txBox="1"/>
              <p:nvPr/>
            </p:nvSpPr>
            <p:spPr>
              <a:xfrm>
                <a:off x="639333" y="2921406"/>
                <a:ext cx="3571747" cy="671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363AEA7-20B4-41D3-8E1D-E09003E9F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33" y="2921406"/>
                <a:ext cx="3571747" cy="671146"/>
              </a:xfrm>
              <a:prstGeom prst="rect">
                <a:avLst/>
              </a:prstGeom>
              <a:blipFill>
                <a:blip r:embed="rId3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C4C993-43B8-4C3D-AAF5-A5AE8F6D96E1}"/>
                  </a:ext>
                </a:extLst>
              </p:cNvPr>
              <p:cNvSpPr txBox="1"/>
              <p:nvPr/>
            </p:nvSpPr>
            <p:spPr>
              <a:xfrm>
                <a:off x="1922602" y="3733491"/>
                <a:ext cx="3671390" cy="698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ko-KR" alt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ko-KR" alt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ko-K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ko-KR" alt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altLang="ko-K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C4C993-43B8-4C3D-AAF5-A5AE8F6D9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602" y="3733491"/>
                <a:ext cx="3671390" cy="698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A8303F-BE74-45BB-BA91-60B1C7D45B20}"/>
                  </a:ext>
                </a:extLst>
              </p:cNvPr>
              <p:cNvSpPr txBox="1"/>
              <p:nvPr/>
            </p:nvSpPr>
            <p:spPr>
              <a:xfrm>
                <a:off x="1922602" y="4655108"/>
                <a:ext cx="3068340" cy="377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A8303F-BE74-45BB-BA91-60B1C7D45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602" y="4655108"/>
                <a:ext cx="3068340" cy="377411"/>
              </a:xfrm>
              <a:prstGeom prst="rect">
                <a:avLst/>
              </a:prstGeom>
              <a:blipFill>
                <a:blip r:embed="rId5"/>
                <a:stretch>
                  <a:fillRect r="-1984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7D6F71-ABBF-4935-A9BA-064C24BF1B2F}"/>
                  </a:ext>
                </a:extLst>
              </p:cNvPr>
              <p:cNvSpPr txBox="1"/>
              <p:nvPr/>
            </p:nvSpPr>
            <p:spPr>
              <a:xfrm>
                <a:off x="9411768" y="1766176"/>
                <a:ext cx="1759776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7D6F71-ABBF-4935-A9BA-064C24BF1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1768" y="1766176"/>
                <a:ext cx="1759776" cy="7817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57E51-E066-4B55-B73E-FACD52630A3F}"/>
                  </a:ext>
                </a:extLst>
              </p:cNvPr>
              <p:cNvSpPr txBox="1"/>
              <p:nvPr/>
            </p:nvSpPr>
            <p:spPr>
              <a:xfrm>
                <a:off x="9501331" y="3025494"/>
                <a:ext cx="1488549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57E51-E066-4B55-B73E-FACD52630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331" y="3025494"/>
                <a:ext cx="1488549" cy="7817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F8EA8A-155A-4E1D-B62D-C047269C4F3D}"/>
                  </a:ext>
                </a:extLst>
              </p:cNvPr>
              <p:cNvSpPr txBox="1"/>
              <p:nvPr/>
            </p:nvSpPr>
            <p:spPr>
              <a:xfrm>
                <a:off x="9699554" y="2558613"/>
                <a:ext cx="1208921" cy="266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F8EA8A-155A-4E1D-B62D-C047269C4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554" y="2558613"/>
                <a:ext cx="1208921" cy="266035"/>
              </a:xfrm>
              <a:prstGeom prst="rect">
                <a:avLst/>
              </a:prstGeom>
              <a:blipFill>
                <a:blip r:embed="rId8"/>
                <a:stretch>
                  <a:fillRect l="-4040" b="-27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197FEF-1CD3-4CF9-AC0E-8ED9D7F4D55A}"/>
              </a:ext>
            </a:extLst>
          </p:cNvPr>
          <p:cNvSpPr/>
          <p:nvPr/>
        </p:nvSpPr>
        <p:spPr>
          <a:xfrm>
            <a:off x="9312846" y="1622473"/>
            <a:ext cx="1913104" cy="2391205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9" name="Shape 1082">
            <a:extLst>
              <a:ext uri="{FF2B5EF4-FFF2-40B4-BE49-F238E27FC236}">
                <a16:creationId xmlns:a16="http://schemas.microsoft.com/office/drawing/2014/main" id="{2AAB8815-DCCC-4B99-BCD4-A9DE563070B4}"/>
              </a:ext>
            </a:extLst>
          </p:cNvPr>
          <p:cNvSpPr/>
          <p:nvPr/>
        </p:nvSpPr>
        <p:spPr>
          <a:xfrm rot="10800000" flipV="1">
            <a:off x="4370628" y="2374407"/>
            <a:ext cx="1851645" cy="92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FE5801-297B-4326-97F2-37878EF0B864}"/>
                  </a:ext>
                </a:extLst>
              </p:cNvPr>
              <p:cNvSpPr txBox="1"/>
              <p:nvPr/>
            </p:nvSpPr>
            <p:spPr>
              <a:xfrm>
                <a:off x="4675847" y="1978848"/>
                <a:ext cx="3497148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E</a:t>
                </a:r>
                <a:r>
                  <a:rPr lang="ko-KR" altLang="en-US" sz="1400" dirty="0"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가 가장 작아지는 방향으로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를 이동</a:t>
                </a:r>
                <a:endParaRPr lang="en-US" altLang="ko-KR" sz="1400" dirty="0"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FE5801-297B-4326-97F2-37878EF0B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847" y="1978848"/>
                <a:ext cx="3497148" cy="325089"/>
              </a:xfrm>
              <a:prstGeom prst="rect">
                <a:avLst/>
              </a:prstGeom>
              <a:blipFill>
                <a:blip r:embed="rId9"/>
                <a:stretch>
                  <a:fillRect t="-5660" b="-113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hape 1082">
            <a:extLst>
              <a:ext uri="{FF2B5EF4-FFF2-40B4-BE49-F238E27FC236}">
                <a16:creationId xmlns:a16="http://schemas.microsoft.com/office/drawing/2014/main" id="{E7A5BFD9-F0E1-4735-9AB7-31BD5D5A9942}"/>
              </a:ext>
            </a:extLst>
          </p:cNvPr>
          <p:cNvSpPr/>
          <p:nvPr/>
        </p:nvSpPr>
        <p:spPr>
          <a:xfrm rot="10800000">
            <a:off x="5782476" y="4112651"/>
            <a:ext cx="1913103" cy="594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A023CC-E001-4787-BAF5-2A121C9CC9FF}"/>
                  </a:ext>
                </a:extLst>
              </p:cNvPr>
              <p:cNvSpPr txBox="1"/>
              <p:nvPr/>
            </p:nvSpPr>
            <p:spPr>
              <a:xfrm>
                <a:off x="5947005" y="4856552"/>
                <a:ext cx="43223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제약조건에 의해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  <m:t>𝑖𝑖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  <a:ea typeface="서울남산체 B" panose="02020503020101020101" pitchFamily="18" charset="-127"/>
                      </a:rPr>
                      <m:t>도</m:t>
                    </m:r>
                  </m:oMath>
                </a14:m>
                <a:r>
                  <a:rPr lang="en-US" altLang="ko-KR" sz="1400" dirty="0"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 </a:t>
                </a:r>
                <a:r>
                  <a:rPr lang="ko-KR" altLang="en-US" sz="1400" dirty="0"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변하므로 해당 효과도 고려</a:t>
                </a:r>
                <a:endParaRPr lang="en-US" altLang="ko-KR" sz="1400" dirty="0"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A023CC-E001-4787-BAF5-2A121C9CC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005" y="4856552"/>
                <a:ext cx="4322393" cy="307777"/>
              </a:xfrm>
              <a:prstGeom prst="rect">
                <a:avLst/>
              </a:prstGeom>
              <a:blipFill>
                <a:blip r:embed="rId10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624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Result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210153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Flow analysis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E75079-9494-477C-A66D-7A4D817F46F9}"/>
              </a:ext>
            </a:extLst>
          </p:cNvPr>
          <p:cNvSpPr txBox="1"/>
          <p:nvPr/>
        </p:nvSpPr>
        <p:spPr>
          <a:xfrm>
            <a:off x="486383" y="5386041"/>
            <a:ext cx="10602109" cy="1389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최적화를 통해 얻어낸 각 </a:t>
            </a:r>
            <a:r>
              <a:rPr lang="ko-KR" altLang="en-US"/>
              <a:t>지역의 영향력</a:t>
            </a:r>
            <a:endParaRPr lang="en-US" altLang="ko-KR" dirty="0"/>
          </a:p>
          <a:p>
            <a:r>
              <a:rPr lang="ko-KR" altLang="en-US"/>
              <a:t>왼쪽</a:t>
            </a:r>
            <a:r>
              <a:rPr lang="en-US" altLang="ko-KR" dirty="0"/>
              <a:t>: </a:t>
            </a:r>
            <a:r>
              <a:rPr lang="ko-KR" altLang="en-US" dirty="0"/>
              <a:t>다른 지역의 온도로부터 받는 총 </a:t>
            </a:r>
            <a:r>
              <a:rPr lang="ko-KR" altLang="en-US"/>
              <a:t>영향력 </a:t>
            </a:r>
            <a:r>
              <a:rPr lang="en-US" altLang="ko-KR"/>
              <a:t>(</a:t>
            </a:r>
            <a:r>
              <a:rPr lang="ko-KR" altLang="en-US"/>
              <a:t>민감성</a:t>
            </a:r>
            <a:r>
              <a:rPr lang="en-US" altLang="ko-KR" dirty="0"/>
              <a:t>)</a:t>
            </a:r>
          </a:p>
          <a:p>
            <a:r>
              <a:rPr lang="ko-KR" altLang="en-US"/>
              <a:t>오른쪽</a:t>
            </a:r>
            <a:r>
              <a:rPr lang="en-US" altLang="ko-KR" dirty="0"/>
              <a:t>: </a:t>
            </a:r>
            <a:r>
              <a:rPr lang="ko-KR" altLang="en-US" dirty="0"/>
              <a:t>다른 지역들의 온도에 미치는 </a:t>
            </a:r>
            <a:r>
              <a:rPr lang="ko-KR" altLang="en-US"/>
              <a:t>총 영향력</a:t>
            </a:r>
            <a:endParaRPr lang="en-US" altLang="ko-KR" dirty="0"/>
          </a:p>
          <a:p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094762-B110-4C9A-A56C-B1A245C0C7C3}"/>
                  </a:ext>
                </a:extLst>
              </p:cNvPr>
              <p:cNvSpPr txBox="1"/>
              <p:nvPr/>
            </p:nvSpPr>
            <p:spPr>
              <a:xfrm>
                <a:off x="1327169" y="974720"/>
                <a:ext cx="3285451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𝑖𝑛𝑓𝑙𝑜𝑤</m:t>
                      </m:r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094762-B110-4C9A-A56C-B1A245C0C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169" y="974720"/>
                <a:ext cx="3285451" cy="781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0855A4-A9BF-45C0-B8C1-F2F4D3F03AEC}"/>
                  </a:ext>
                </a:extLst>
              </p:cNvPr>
              <p:cNvSpPr txBox="1"/>
              <p:nvPr/>
            </p:nvSpPr>
            <p:spPr>
              <a:xfrm>
                <a:off x="7300736" y="974720"/>
                <a:ext cx="3617464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𝑜𝑢𝑡𝑓𝑙𝑜𝑤</m:t>
                      </m:r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0855A4-A9BF-45C0-B8C1-F2F4D3F03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6" y="974720"/>
                <a:ext cx="3617464" cy="781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6C03EB9C-1393-46A0-A249-8271AA7A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" t="20181" r="12477" b="20071"/>
          <a:stretch/>
        </p:blipFill>
        <p:spPr>
          <a:xfrm>
            <a:off x="6250044" y="1955786"/>
            <a:ext cx="5883178" cy="22494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1F1E06-154E-4B2A-872C-36980EA3E5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4" t="19977" r="12755" b="20403"/>
          <a:stretch/>
        </p:blipFill>
        <p:spPr>
          <a:xfrm>
            <a:off x="145082" y="1956009"/>
            <a:ext cx="5855382" cy="22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65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AAC239E5-EBD7-45BB-A502-F06D1EC201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4" t="19977" r="12755" b="20403"/>
          <a:stretch/>
        </p:blipFill>
        <p:spPr>
          <a:xfrm>
            <a:off x="145082" y="1956009"/>
            <a:ext cx="5855382" cy="2249206"/>
          </a:xfrm>
          <a:prstGeom prst="rect">
            <a:avLst/>
          </a:prstGeom>
        </p:spPr>
      </p:pic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Result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210153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Flow analysis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E75079-9494-477C-A66D-7A4D817F46F9}"/>
              </a:ext>
            </a:extLst>
          </p:cNvPr>
          <p:cNvSpPr txBox="1"/>
          <p:nvPr/>
        </p:nvSpPr>
        <p:spPr>
          <a:xfrm>
            <a:off x="486383" y="5386041"/>
            <a:ext cx="10602109" cy="1394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최적화를 통해 얻어낸 각 지역의 영향력</a:t>
            </a:r>
            <a:endParaRPr lang="en-US" altLang="ko-KR" dirty="0"/>
          </a:p>
          <a:p>
            <a:r>
              <a:rPr lang="ko-KR" altLang="en-US" dirty="0"/>
              <a:t>왼쪽</a:t>
            </a:r>
            <a:r>
              <a:rPr lang="en-US" altLang="ko-KR" dirty="0"/>
              <a:t>: </a:t>
            </a:r>
            <a:r>
              <a:rPr lang="ko-KR" altLang="en-US" dirty="0"/>
              <a:t>다른 지역의 온도로부터 받는 총 영향력 </a:t>
            </a:r>
            <a:r>
              <a:rPr lang="en-US" altLang="ko-KR" dirty="0"/>
              <a:t>(</a:t>
            </a:r>
            <a:r>
              <a:rPr lang="ko-KR" altLang="en-US" dirty="0"/>
              <a:t>민감성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오른쪽</a:t>
            </a:r>
            <a:r>
              <a:rPr lang="en-US" altLang="ko-KR" dirty="0"/>
              <a:t>: </a:t>
            </a:r>
            <a:r>
              <a:rPr lang="ko-KR" altLang="en-US" dirty="0"/>
              <a:t>다른 지역들의 온도에 미치는 총 영향력</a:t>
            </a:r>
            <a:endParaRPr lang="en-US" altLang="ko-KR" dirty="0"/>
          </a:p>
          <a:p>
            <a:r>
              <a:rPr lang="ko-KR" altLang="en-US" dirty="0"/>
              <a:t>기후 관련 기존 연구에서 나타난 </a:t>
            </a:r>
            <a:r>
              <a:rPr lang="en-US" altLang="ko-KR" dirty="0"/>
              <a:t>ENSO</a:t>
            </a:r>
            <a:r>
              <a:rPr lang="ko-KR" altLang="en-US" dirty="0"/>
              <a:t> 패턴과 유사</a:t>
            </a:r>
            <a:endParaRPr lang="en-US" altLang="ko-KR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0B810F-6201-4B9E-9C19-35F7E7F6A9F3}"/>
              </a:ext>
            </a:extLst>
          </p:cNvPr>
          <p:cNvSpPr/>
          <p:nvPr/>
        </p:nvSpPr>
        <p:spPr>
          <a:xfrm>
            <a:off x="2141455" y="2967293"/>
            <a:ext cx="953589" cy="565945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B10677-06F4-4FF8-A450-9AC7E815DADE}"/>
              </a:ext>
            </a:extLst>
          </p:cNvPr>
          <p:cNvGrpSpPr/>
          <p:nvPr/>
        </p:nvGrpSpPr>
        <p:grpSpPr>
          <a:xfrm>
            <a:off x="6278493" y="1968345"/>
            <a:ext cx="5764287" cy="2193846"/>
            <a:chOff x="6153926" y="1951698"/>
            <a:chExt cx="5764287" cy="219384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382871F-1BBD-4D47-B87F-382F39E15E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8" t="20439" r="13225" b="20856"/>
            <a:stretch/>
          </p:blipFill>
          <p:spPr>
            <a:xfrm>
              <a:off x="6153926" y="1951698"/>
              <a:ext cx="5764287" cy="2193846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CFC474B-1DCE-433C-B744-5B00CEDA7A6D}"/>
                </a:ext>
              </a:extLst>
            </p:cNvPr>
            <p:cNvSpPr/>
            <p:nvPr/>
          </p:nvSpPr>
          <p:spPr>
            <a:xfrm>
              <a:off x="9969951" y="3075944"/>
              <a:ext cx="1441430" cy="338109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New picture">
            <a:extLst>
              <a:ext uri="{FF2B5EF4-FFF2-40B4-BE49-F238E27FC236}">
                <a16:creationId xmlns:a16="http://schemas.microsoft.com/office/drawing/2014/main" id="{E8D372CE-C00C-4402-B670-FDB81A13C46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167363" y="4336628"/>
            <a:ext cx="4538254" cy="22618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872922-D341-48C2-AC27-AE1E6FC68D99}"/>
                  </a:ext>
                </a:extLst>
              </p:cNvPr>
              <p:cNvSpPr txBox="1"/>
              <p:nvPr/>
            </p:nvSpPr>
            <p:spPr>
              <a:xfrm>
                <a:off x="1327169" y="974720"/>
                <a:ext cx="3285451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𝑖𝑛𝑓𝑙𝑜𝑤</m:t>
                      </m:r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872922-D341-48C2-AC27-AE1E6FC68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169" y="974720"/>
                <a:ext cx="3285451" cy="7817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1DA43-7F77-432E-9F87-4A11F8ACF6AF}"/>
                  </a:ext>
                </a:extLst>
              </p:cNvPr>
              <p:cNvSpPr txBox="1"/>
              <p:nvPr/>
            </p:nvSpPr>
            <p:spPr>
              <a:xfrm>
                <a:off x="7300736" y="974720"/>
                <a:ext cx="3617464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𝑜𝑢𝑡𝑓𝑙𝑜𝑤</m:t>
                      </m:r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1DA43-7F77-432E-9F87-4A11F8ACF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6" y="974720"/>
                <a:ext cx="3617464" cy="7817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48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FCC20E-5C12-4CE0-9DA8-5421D4070D58}"/>
              </a:ext>
            </a:extLst>
          </p:cNvPr>
          <p:cNvSpPr txBox="1"/>
          <p:nvPr/>
        </p:nvSpPr>
        <p:spPr>
          <a:xfrm>
            <a:off x="423753" y="5683366"/>
            <a:ext cx="11116459" cy="72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세계 각 지역에서 일어나는 기후 현상들은 대기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해양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자전 등을 통해 서로 연결되어 있음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대기와 해양의 온도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강수량 등의 데이터를 이용해 지역간 기후의 상관관계를 관찰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Climate dynamics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37A7E6-0AC0-4AB7-B11A-C302E2D74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05" y="990459"/>
            <a:ext cx="4460308" cy="4460308"/>
          </a:xfrm>
          <a:prstGeom prst="rect">
            <a:avLst/>
          </a:prstGeom>
        </p:spPr>
      </p:pic>
      <p:sp>
        <p:nvSpPr>
          <p:cNvPr id="6" name="Shape 178">
            <a:extLst>
              <a:ext uri="{FF2B5EF4-FFF2-40B4-BE49-F238E27FC236}">
                <a16:creationId xmlns:a16="http://schemas.microsoft.com/office/drawing/2014/main" id="{AFB1C411-6C18-48FC-9491-B8E5C31C23D8}"/>
              </a:ext>
            </a:extLst>
          </p:cNvPr>
          <p:cNvSpPr/>
          <p:nvPr/>
        </p:nvSpPr>
        <p:spPr>
          <a:xfrm>
            <a:off x="10163517" y="1"/>
            <a:ext cx="2018744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8" name="Group 181">
            <a:extLst>
              <a:ext uri="{FF2B5EF4-FFF2-40B4-BE49-F238E27FC236}">
                <a16:creationId xmlns:a16="http://schemas.microsoft.com/office/drawing/2014/main" id="{3380B016-8718-447D-9562-73F69DBD456D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9" name="Shape 179">
              <a:extLst>
                <a:ext uri="{FF2B5EF4-FFF2-40B4-BE49-F238E27FC236}">
                  <a16:creationId xmlns:a16="http://schemas.microsoft.com/office/drawing/2014/main" id="{CAD40B0B-BBE6-44CD-920E-0B1C9A81B6A2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10" name="Shape 180">
              <a:extLst>
                <a:ext uri="{FF2B5EF4-FFF2-40B4-BE49-F238E27FC236}">
                  <a16:creationId xmlns:a16="http://schemas.microsoft.com/office/drawing/2014/main" id="{58786BC3-1A4F-42CA-B506-9D4BB57B4603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11" name="Shape 177">
            <a:extLst>
              <a:ext uri="{FF2B5EF4-FFF2-40B4-BE49-F238E27FC236}">
                <a16:creationId xmlns:a16="http://schemas.microsoft.com/office/drawing/2014/main" id="{DC8A7B7D-8A5F-48AC-ABF7-EFEAFB6BE044}"/>
              </a:ext>
            </a:extLst>
          </p:cNvPr>
          <p:cNvSpPr txBox="1"/>
          <p:nvPr/>
        </p:nvSpPr>
        <p:spPr>
          <a:xfrm>
            <a:off x="56344" y="105957"/>
            <a:ext cx="516166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Correlation of climate phenomena </a:t>
            </a:r>
          </a:p>
        </p:txBody>
      </p:sp>
    </p:spTree>
    <p:extLst>
      <p:ext uri="{BB962C8B-B14F-4D97-AF65-F5344CB8AC3E}">
        <p14:creationId xmlns:p14="http://schemas.microsoft.com/office/powerpoint/2010/main" val="3974599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50E75079-9494-477C-A66D-7A4D817F46F9}"/>
              </a:ext>
            </a:extLst>
          </p:cNvPr>
          <p:cNvSpPr txBox="1"/>
          <p:nvPr/>
        </p:nvSpPr>
        <p:spPr>
          <a:xfrm>
            <a:off x="486383" y="5386041"/>
            <a:ext cx="10602109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거리에 대한 </a:t>
            </a:r>
            <a:r>
              <a:rPr lang="en-US" altLang="ko-KR" dirty="0"/>
              <a:t>W</a:t>
            </a:r>
            <a:r>
              <a:rPr lang="ko-KR" altLang="en-US" dirty="0"/>
              <a:t>의 함수의 변화</a:t>
            </a:r>
            <a:endParaRPr lang="en-US" altLang="ko-KR" dirty="0"/>
          </a:p>
          <a:p>
            <a:r>
              <a:rPr lang="en-US" altLang="ko-KR" dirty="0"/>
              <a:t>4,000km </a:t>
            </a:r>
            <a:r>
              <a:rPr lang="ko-KR" altLang="en-US" dirty="0"/>
              <a:t>근처부터 조금 변화하고</a:t>
            </a:r>
            <a:r>
              <a:rPr lang="en-US" altLang="ko-KR" dirty="0"/>
              <a:t>, 10,000km </a:t>
            </a:r>
            <a:r>
              <a:rPr lang="ko-KR" altLang="en-US" dirty="0"/>
              <a:t>이상에서 반등</a:t>
            </a:r>
            <a:endParaRPr lang="en-US" altLang="ko-KR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8EF56BB-8DB9-47A9-8C14-9263714E5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17" y="1890129"/>
            <a:ext cx="5599872" cy="2523682"/>
          </a:xfrm>
          <a:prstGeom prst="rect">
            <a:avLst/>
          </a:prstGeom>
        </p:spPr>
      </p:pic>
      <p:sp>
        <p:nvSpPr>
          <p:cNvPr id="11" name="화살표: 왼쪽/오른쪽 10">
            <a:extLst>
              <a:ext uri="{FF2B5EF4-FFF2-40B4-BE49-F238E27FC236}">
                <a16:creationId xmlns:a16="http://schemas.microsoft.com/office/drawing/2014/main" id="{D5C6DD58-5023-4D4A-A140-D997B7911648}"/>
              </a:ext>
            </a:extLst>
          </p:cNvPr>
          <p:cNvSpPr/>
          <p:nvPr/>
        </p:nvSpPr>
        <p:spPr>
          <a:xfrm>
            <a:off x="5203372" y="2621280"/>
            <a:ext cx="1075509" cy="491960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Shape 178">
            <a:extLst>
              <a:ext uri="{FF2B5EF4-FFF2-40B4-BE49-F238E27FC236}">
                <a16:creationId xmlns:a16="http://schemas.microsoft.com/office/drawing/2014/main" id="{AC8BA4FD-E12C-47D3-9B79-9D21E643D1D6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23" name="Group 181">
            <a:extLst>
              <a:ext uri="{FF2B5EF4-FFF2-40B4-BE49-F238E27FC236}">
                <a16:creationId xmlns:a16="http://schemas.microsoft.com/office/drawing/2014/main" id="{E057B92A-C111-4343-89C3-604B161C72CD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24" name="Shape 179">
              <a:extLst>
                <a:ext uri="{FF2B5EF4-FFF2-40B4-BE49-F238E27FC236}">
                  <a16:creationId xmlns:a16="http://schemas.microsoft.com/office/drawing/2014/main" id="{C931C87D-0A13-4D16-B99A-43E601B0AA50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Result</a:t>
              </a:r>
              <a:endParaRPr sz="2400" dirty="0"/>
            </a:p>
          </p:txBody>
        </p:sp>
        <p:sp>
          <p:nvSpPr>
            <p:cNvPr id="27" name="Shape 180">
              <a:extLst>
                <a:ext uri="{FF2B5EF4-FFF2-40B4-BE49-F238E27FC236}">
                  <a16:creationId xmlns:a16="http://schemas.microsoft.com/office/drawing/2014/main" id="{3A5124F4-D7F2-4894-8653-350CB4FB9B64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31" name="Shape 177">
            <a:extLst>
              <a:ext uri="{FF2B5EF4-FFF2-40B4-BE49-F238E27FC236}">
                <a16:creationId xmlns:a16="http://schemas.microsoft.com/office/drawing/2014/main" id="{ADB3FEC8-24EE-49D0-B7AF-EF99FE559B98}"/>
              </a:ext>
            </a:extLst>
          </p:cNvPr>
          <p:cNvSpPr txBox="1"/>
          <p:nvPr/>
        </p:nvSpPr>
        <p:spPr>
          <a:xfrm>
            <a:off x="56344" y="105957"/>
            <a:ext cx="210153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Flow analysis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E3FAF0-6C47-4D1E-B25D-1CB92A0AB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9241"/>
          <a:stretch/>
        </p:blipFill>
        <p:spPr>
          <a:xfrm>
            <a:off x="158549" y="1422327"/>
            <a:ext cx="5044823" cy="382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8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50E75079-9494-477C-A66D-7A4D817F46F9}"/>
              </a:ext>
            </a:extLst>
          </p:cNvPr>
          <p:cNvSpPr txBox="1"/>
          <p:nvPr/>
        </p:nvSpPr>
        <p:spPr>
          <a:xfrm>
            <a:off x="486383" y="5386041"/>
            <a:ext cx="1060210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7000km </a:t>
            </a:r>
            <a:r>
              <a:rPr lang="ko-KR" altLang="en-US" dirty="0"/>
              <a:t>이상의 모든 연결 중 상위 </a:t>
            </a:r>
            <a:r>
              <a:rPr lang="en-US" altLang="ko-KR" dirty="0"/>
              <a:t>500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아프리카 서해안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동남아시아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동북아시아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서유럽으로 향하는 거시적 흐름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해류 순환과 기후 상관관계에 대한 기존 맥락과 교차검증 필요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2" name="Shape 178">
            <a:extLst>
              <a:ext uri="{FF2B5EF4-FFF2-40B4-BE49-F238E27FC236}">
                <a16:creationId xmlns:a16="http://schemas.microsoft.com/office/drawing/2014/main" id="{AC8BA4FD-E12C-47D3-9B79-9D21E643D1D6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23" name="Group 181">
            <a:extLst>
              <a:ext uri="{FF2B5EF4-FFF2-40B4-BE49-F238E27FC236}">
                <a16:creationId xmlns:a16="http://schemas.microsoft.com/office/drawing/2014/main" id="{E057B92A-C111-4343-89C3-604B161C72CD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24" name="Shape 179">
              <a:extLst>
                <a:ext uri="{FF2B5EF4-FFF2-40B4-BE49-F238E27FC236}">
                  <a16:creationId xmlns:a16="http://schemas.microsoft.com/office/drawing/2014/main" id="{C931C87D-0A13-4D16-B99A-43E601B0AA50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Result</a:t>
              </a:r>
              <a:endParaRPr sz="2400" dirty="0"/>
            </a:p>
          </p:txBody>
        </p:sp>
        <p:sp>
          <p:nvSpPr>
            <p:cNvPr id="27" name="Shape 180">
              <a:extLst>
                <a:ext uri="{FF2B5EF4-FFF2-40B4-BE49-F238E27FC236}">
                  <a16:creationId xmlns:a16="http://schemas.microsoft.com/office/drawing/2014/main" id="{3A5124F4-D7F2-4894-8653-350CB4FB9B64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31" name="Shape 177">
            <a:extLst>
              <a:ext uri="{FF2B5EF4-FFF2-40B4-BE49-F238E27FC236}">
                <a16:creationId xmlns:a16="http://schemas.microsoft.com/office/drawing/2014/main" id="{ADB3FEC8-24EE-49D0-B7AF-EF99FE559B98}"/>
              </a:ext>
            </a:extLst>
          </p:cNvPr>
          <p:cNvSpPr txBox="1"/>
          <p:nvPr/>
        </p:nvSpPr>
        <p:spPr>
          <a:xfrm>
            <a:off x="56344" y="105957"/>
            <a:ext cx="210153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Flow analysis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E4808D6-538C-40A9-841A-606300EE8395}"/>
              </a:ext>
            </a:extLst>
          </p:cNvPr>
          <p:cNvGrpSpPr/>
          <p:nvPr/>
        </p:nvGrpSpPr>
        <p:grpSpPr>
          <a:xfrm>
            <a:off x="523356" y="1251103"/>
            <a:ext cx="10620773" cy="4031816"/>
            <a:chOff x="523356" y="1251103"/>
            <a:chExt cx="10620773" cy="40318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FD9BD27-DD77-4A2E-A6CE-61F4D2A47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4" t="20708" r="13041" b="20332"/>
            <a:stretch/>
          </p:blipFill>
          <p:spPr>
            <a:xfrm>
              <a:off x="523356" y="1251103"/>
              <a:ext cx="10620773" cy="4031816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401174B-B6E5-4EA4-A6B5-C9CC3E5B957B}"/>
                </a:ext>
              </a:extLst>
            </p:cNvPr>
            <p:cNvSpPr/>
            <p:nvPr/>
          </p:nvSpPr>
          <p:spPr>
            <a:xfrm>
              <a:off x="2035677" y="1841214"/>
              <a:ext cx="1071628" cy="102579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F457CF9-DBE4-4F52-9DD1-5411A0E54849}"/>
                </a:ext>
              </a:extLst>
            </p:cNvPr>
            <p:cNvSpPr/>
            <p:nvPr/>
          </p:nvSpPr>
          <p:spPr>
            <a:xfrm>
              <a:off x="5908431" y="3070066"/>
              <a:ext cx="703384" cy="666147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CC5A441-84AF-4167-9EED-E1911828E7B6}"/>
                </a:ext>
              </a:extLst>
            </p:cNvPr>
            <p:cNvSpPr/>
            <p:nvPr/>
          </p:nvSpPr>
          <p:spPr>
            <a:xfrm rot="19717379">
              <a:off x="2753993" y="3278627"/>
              <a:ext cx="412686" cy="1424726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751EBE6-9D9D-410E-8022-F68529084489}"/>
                </a:ext>
              </a:extLst>
            </p:cNvPr>
            <p:cNvSpPr/>
            <p:nvPr/>
          </p:nvSpPr>
          <p:spPr>
            <a:xfrm>
              <a:off x="6379423" y="2382473"/>
              <a:ext cx="703384" cy="66614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289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8">
            <a:extLst>
              <a:ext uri="{FF2B5EF4-FFF2-40B4-BE49-F238E27FC236}">
                <a16:creationId xmlns:a16="http://schemas.microsoft.com/office/drawing/2014/main" id="{7FDDB074-E31E-4853-961B-9E98281F565D}"/>
              </a:ext>
            </a:extLst>
          </p:cNvPr>
          <p:cNvSpPr/>
          <p:nvPr/>
        </p:nvSpPr>
        <p:spPr>
          <a:xfrm>
            <a:off x="10163517" y="1"/>
            <a:ext cx="2018744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623BB278-502A-41F2-839B-4A64B20DEC4F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CF03A099-BB7C-4FE5-AE56-29CE83E7E8CF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Summary</a:t>
              </a:r>
              <a:endParaRPr sz="2400" dirty="0"/>
            </a:p>
          </p:txBody>
        </p:sp>
        <p:sp>
          <p:nvSpPr>
            <p:cNvPr id="9" name="Shape 180">
              <a:extLst>
                <a:ext uri="{FF2B5EF4-FFF2-40B4-BE49-F238E27FC236}">
                  <a16:creationId xmlns:a16="http://schemas.microsoft.com/office/drawing/2014/main" id="{5BB401DF-004E-4AD2-BF1E-C4D00D5A525B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10" name="Shape 177">
            <a:extLst>
              <a:ext uri="{FF2B5EF4-FFF2-40B4-BE49-F238E27FC236}">
                <a16:creationId xmlns:a16="http://schemas.microsoft.com/office/drawing/2014/main" id="{D7C81B40-A827-46E3-91B6-ABC60BEE491C}"/>
              </a:ext>
            </a:extLst>
          </p:cNvPr>
          <p:cNvSpPr txBox="1"/>
          <p:nvPr/>
        </p:nvSpPr>
        <p:spPr>
          <a:xfrm>
            <a:off x="56344" y="105957"/>
            <a:ext cx="629146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cs typeface="Arial" panose="020B0604020202020204" pitchFamily="34" charset="0"/>
              </a:rPr>
              <a:t>Teleconnection Phenomena in Climate Networks</a:t>
            </a:r>
            <a:endParaRPr lang="en-US" altLang="ko-KR" sz="2400" dirty="0">
              <a:latin typeface="Helvetica" panose="020B0604020202020204" pitchFamily="34" charset="0"/>
              <a:ea typeface="서울남산체 M" panose="02020503020101020101" pitchFamily="18" charset="-127"/>
              <a:cs typeface="Helvetica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9623A9-A64E-41A2-AAC4-4AC358984897}"/>
              </a:ext>
            </a:extLst>
          </p:cNvPr>
          <p:cNvSpPr/>
          <p:nvPr/>
        </p:nvSpPr>
        <p:spPr>
          <a:xfrm>
            <a:off x="1202606" y="1232980"/>
            <a:ext cx="4514440" cy="273492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EEC6E-2CF6-44BE-A563-2906E4A953EC}"/>
              </a:ext>
            </a:extLst>
          </p:cNvPr>
          <p:cNvSpPr txBox="1"/>
          <p:nvPr/>
        </p:nvSpPr>
        <p:spPr>
          <a:xfrm>
            <a:off x="1319628" y="1297064"/>
            <a:ext cx="4423244" cy="244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250000"/>
              </a:lnSpc>
            </a:pPr>
            <a:r>
              <a:rPr lang="ko-KR" altLang="en-US" sz="1050" dirty="0">
                <a:sym typeface="Wingdings" panose="05000000000000000000" pitchFamily="2" charset="2"/>
              </a:rPr>
              <a:t>해수면 온도 데이터를 이용한 </a:t>
            </a:r>
            <a:r>
              <a:rPr lang="en-US" altLang="ko-KR" sz="1050" dirty="0">
                <a:sym typeface="Wingdings" panose="05000000000000000000" pitchFamily="2" charset="2"/>
              </a:rPr>
              <a:t>teleconnection </a:t>
            </a:r>
            <a:r>
              <a:rPr lang="ko-KR" altLang="en-US" sz="1050" dirty="0">
                <a:sym typeface="Wingdings" panose="05000000000000000000" pitchFamily="2" charset="2"/>
              </a:rPr>
              <a:t>관찰 및 분석</a:t>
            </a:r>
            <a:endParaRPr lang="en-US" altLang="ko-KR" sz="1050" dirty="0">
              <a:sym typeface="Wingdings" panose="05000000000000000000" pitchFamily="2" charset="2"/>
            </a:endParaRPr>
          </a:p>
          <a:p>
            <a:pPr>
              <a:lnSpc>
                <a:spcPct val="250000"/>
              </a:lnSpc>
            </a:pPr>
            <a:r>
              <a:rPr lang="en-US" altLang="ko-KR" sz="1050" dirty="0">
                <a:sym typeface="Wingdings" panose="05000000000000000000" pitchFamily="2" charset="2"/>
              </a:rPr>
              <a:t>PCA</a:t>
            </a:r>
            <a:r>
              <a:rPr lang="ko-KR" altLang="en-US" sz="1050" dirty="0">
                <a:sym typeface="Wingdings" panose="05000000000000000000" pitchFamily="2" charset="2"/>
              </a:rPr>
              <a:t> 분석을 통해 해수면 데이터에서 나타나는 거시적 패턴을 추출</a:t>
            </a:r>
            <a:endParaRPr lang="en-US" altLang="ko-KR" sz="1050" dirty="0">
              <a:sym typeface="Wingdings" panose="05000000000000000000" pitchFamily="2" charset="2"/>
            </a:endParaRPr>
          </a:p>
          <a:p>
            <a:pPr>
              <a:lnSpc>
                <a:spcPct val="250000"/>
              </a:lnSpc>
            </a:pPr>
            <a:r>
              <a:rPr lang="ko-KR" altLang="en-US" sz="1050" dirty="0">
                <a:sym typeface="Wingdings" panose="05000000000000000000" pitchFamily="2" charset="2"/>
              </a:rPr>
              <a:t>일반화된 열 방정식을 통해 서로 다른 지역 사이의 상관관계를 분석</a:t>
            </a:r>
            <a:endParaRPr lang="en-US" altLang="ko-KR" sz="1050" dirty="0">
              <a:sym typeface="Wingdings" panose="05000000000000000000" pitchFamily="2" charset="2"/>
            </a:endParaRPr>
          </a:p>
          <a:p>
            <a:pPr>
              <a:lnSpc>
                <a:spcPct val="250000"/>
              </a:lnSpc>
            </a:pPr>
            <a:r>
              <a:rPr lang="ko-KR" altLang="en-US" sz="1050" dirty="0">
                <a:sym typeface="Wingdings" panose="05000000000000000000" pitchFamily="2" charset="2"/>
              </a:rPr>
              <a:t>온도의 시계열 데이터를 통해 영향력에 대한 네트워크를 구축</a:t>
            </a:r>
            <a:endParaRPr lang="en-US" altLang="ko-KR" sz="1050" dirty="0">
              <a:sym typeface="Wingdings" panose="05000000000000000000" pitchFamily="2" charset="2"/>
            </a:endParaRPr>
          </a:p>
          <a:p>
            <a:pPr>
              <a:lnSpc>
                <a:spcPct val="250000"/>
              </a:lnSpc>
            </a:pPr>
            <a:r>
              <a:rPr lang="ko-KR" altLang="en-US" sz="1050" dirty="0">
                <a:sym typeface="Wingdings" panose="05000000000000000000" pitchFamily="2" charset="2"/>
              </a:rPr>
              <a:t>거리에 대한 </a:t>
            </a:r>
            <a:r>
              <a:rPr lang="en-US" altLang="ko-KR" sz="1050" dirty="0">
                <a:sym typeface="Wingdings" panose="05000000000000000000" pitchFamily="2" charset="2"/>
              </a:rPr>
              <a:t>teleconnection </a:t>
            </a:r>
            <a:r>
              <a:rPr lang="ko-KR" altLang="en-US" sz="1050" dirty="0">
                <a:sym typeface="Wingdings" panose="05000000000000000000" pitchFamily="2" charset="2"/>
              </a:rPr>
              <a:t>패턴을 관측</a:t>
            </a:r>
            <a:endParaRPr lang="en-US" altLang="ko-KR" sz="1050" dirty="0">
              <a:sym typeface="Wingdings" panose="05000000000000000000" pitchFamily="2" charset="2"/>
            </a:endParaRPr>
          </a:p>
          <a:p>
            <a:pPr>
              <a:lnSpc>
                <a:spcPct val="250000"/>
              </a:lnSpc>
            </a:pPr>
            <a:r>
              <a:rPr lang="ko-KR" altLang="en-US" sz="1050" dirty="0">
                <a:sym typeface="Wingdings" panose="05000000000000000000" pitchFamily="2" charset="2"/>
              </a:rPr>
              <a:t>영향력 네트워크에 대한 분석을 통해 검증 가능한 기후 상관관계 관찰</a:t>
            </a:r>
            <a:endParaRPr lang="en-US" altLang="ko-KR" sz="1050" dirty="0">
              <a:sym typeface="Wingdings" panose="05000000000000000000" pitchFamily="2" charset="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42C204-5A23-4AEF-8B7A-0759E764871B}"/>
              </a:ext>
            </a:extLst>
          </p:cNvPr>
          <p:cNvSpPr txBox="1"/>
          <p:nvPr/>
        </p:nvSpPr>
        <p:spPr>
          <a:xfrm>
            <a:off x="2827071" y="807882"/>
            <a:ext cx="3520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Summary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93023D2-5797-4E10-9147-834C3B100647}"/>
              </a:ext>
            </a:extLst>
          </p:cNvPr>
          <p:cNvSpPr/>
          <p:nvPr/>
        </p:nvSpPr>
        <p:spPr>
          <a:xfrm>
            <a:off x="7310531" y="1401041"/>
            <a:ext cx="4057973" cy="183086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FAFD55-9191-4273-B8B3-D5376F463D36}"/>
              </a:ext>
            </a:extLst>
          </p:cNvPr>
          <p:cNvSpPr txBox="1"/>
          <p:nvPr/>
        </p:nvSpPr>
        <p:spPr>
          <a:xfrm>
            <a:off x="7361353" y="1465125"/>
            <a:ext cx="4007151" cy="1639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250000"/>
              </a:lnSpc>
            </a:pPr>
            <a:r>
              <a:rPr lang="ko-KR" altLang="en-US" sz="1050" dirty="0">
                <a:sym typeface="Wingdings" panose="05000000000000000000" pitchFamily="2" charset="2"/>
              </a:rPr>
              <a:t>다양한 시간 스케일 </a:t>
            </a:r>
            <a:r>
              <a:rPr lang="en-US" altLang="ko-KR" sz="1050" dirty="0">
                <a:sym typeface="Wingdings" panose="05000000000000000000" pitchFamily="2" charset="2"/>
              </a:rPr>
              <a:t>(1</a:t>
            </a:r>
            <a:r>
              <a:rPr lang="ko-KR" altLang="en-US" sz="1050" dirty="0">
                <a:sym typeface="Wingdings" panose="05000000000000000000" pitchFamily="2" charset="2"/>
              </a:rPr>
              <a:t>년</a:t>
            </a:r>
            <a:r>
              <a:rPr lang="en-US" altLang="ko-KR" sz="1050" dirty="0">
                <a:sym typeface="Wingdings" panose="05000000000000000000" pitchFamily="2" charset="2"/>
              </a:rPr>
              <a:t>, 10</a:t>
            </a:r>
            <a:r>
              <a:rPr lang="ko-KR" altLang="en-US" sz="1050" dirty="0">
                <a:sym typeface="Wingdings" panose="05000000000000000000" pitchFamily="2" charset="2"/>
              </a:rPr>
              <a:t>년</a:t>
            </a:r>
            <a:r>
              <a:rPr lang="en-US" altLang="ko-KR" sz="1050" dirty="0">
                <a:sym typeface="Wingdings" panose="05000000000000000000" pitchFamily="2" charset="2"/>
              </a:rPr>
              <a:t>..) </a:t>
            </a:r>
            <a:r>
              <a:rPr lang="ko-KR" altLang="en-US" sz="1050" dirty="0">
                <a:sym typeface="Wingdings" panose="05000000000000000000" pitchFamily="2" charset="2"/>
              </a:rPr>
              <a:t>의 기후 상관관계 분석</a:t>
            </a:r>
            <a:endParaRPr lang="en-US" altLang="ko-KR" sz="1050" dirty="0">
              <a:sym typeface="Wingdings" panose="05000000000000000000" pitchFamily="2" charset="2"/>
            </a:endParaRPr>
          </a:p>
          <a:p>
            <a:pPr>
              <a:lnSpc>
                <a:spcPct val="250000"/>
              </a:lnSpc>
            </a:pPr>
            <a:r>
              <a:rPr lang="ko-KR" altLang="en-US" sz="1050" dirty="0">
                <a:sym typeface="Wingdings" panose="05000000000000000000" pitchFamily="2" charset="2"/>
              </a:rPr>
              <a:t>대기 온도 데이터에 대한 분석 방법론 적용</a:t>
            </a:r>
            <a:endParaRPr lang="en-US" altLang="ko-KR" sz="1050" dirty="0">
              <a:sym typeface="Wingdings" panose="05000000000000000000" pitchFamily="2" charset="2"/>
            </a:endParaRPr>
          </a:p>
          <a:p>
            <a:pPr>
              <a:lnSpc>
                <a:spcPct val="250000"/>
              </a:lnSpc>
            </a:pPr>
            <a:r>
              <a:rPr lang="ko-KR" altLang="en-US" sz="1050" dirty="0">
                <a:sym typeface="Wingdings" panose="05000000000000000000" pitchFamily="2" charset="2"/>
              </a:rPr>
              <a:t>대기와 해양 온도 데이터에서 나타나는 기후 현상 비교 및 통합</a:t>
            </a:r>
            <a:endParaRPr lang="en-US" altLang="ko-KR" sz="1050" dirty="0">
              <a:sym typeface="Wingdings" panose="05000000000000000000" pitchFamily="2" charset="2"/>
            </a:endParaRPr>
          </a:p>
          <a:p>
            <a:pPr>
              <a:lnSpc>
                <a:spcPct val="250000"/>
              </a:lnSpc>
            </a:pPr>
            <a:r>
              <a:rPr lang="en-US" altLang="ko-KR" sz="1050" dirty="0">
                <a:sym typeface="Wingdings" panose="05000000000000000000" pitchFamily="2" charset="2"/>
              </a:rPr>
              <a:t>Percolation, eigenvector analysis </a:t>
            </a:r>
            <a:r>
              <a:rPr lang="ko-KR" altLang="en-US" sz="1050" dirty="0">
                <a:sym typeface="Wingdings" panose="05000000000000000000" pitchFamily="2" charset="2"/>
              </a:rPr>
              <a:t>등 다른 방법론들 적용</a:t>
            </a:r>
            <a:endParaRPr lang="en-US" altLang="ko-KR" sz="1050" dirty="0">
              <a:sym typeface="Wingdings" panose="05000000000000000000" pitchFamily="2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05C119-B6DE-4A12-9208-93E1849DDE4B}"/>
              </a:ext>
            </a:extLst>
          </p:cNvPr>
          <p:cNvSpPr txBox="1"/>
          <p:nvPr/>
        </p:nvSpPr>
        <p:spPr>
          <a:xfrm>
            <a:off x="8457045" y="899566"/>
            <a:ext cx="1954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Future Works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4A25106-17FF-4911-A89C-4035E921905F}"/>
              </a:ext>
            </a:extLst>
          </p:cNvPr>
          <p:cNvGrpSpPr/>
          <p:nvPr/>
        </p:nvGrpSpPr>
        <p:grpSpPr>
          <a:xfrm>
            <a:off x="1166044" y="4184402"/>
            <a:ext cx="4576828" cy="1737437"/>
            <a:chOff x="523356" y="1251103"/>
            <a:chExt cx="10620773" cy="4031816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AE02D0C-173E-4C99-AE4F-BA29BD931C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4" t="20708" r="13041" b="20332"/>
            <a:stretch/>
          </p:blipFill>
          <p:spPr>
            <a:xfrm>
              <a:off x="523356" y="1251103"/>
              <a:ext cx="10620773" cy="4031816"/>
            </a:xfrm>
            <a:prstGeom prst="rect">
              <a:avLst/>
            </a:prstGeom>
          </p:spPr>
        </p:pic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7642EF3F-69E0-48FC-9F4D-4AC13172B7AF}"/>
                </a:ext>
              </a:extLst>
            </p:cNvPr>
            <p:cNvSpPr/>
            <p:nvPr/>
          </p:nvSpPr>
          <p:spPr>
            <a:xfrm>
              <a:off x="2035677" y="1841214"/>
              <a:ext cx="1071628" cy="102579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2DA537D-6BAC-451C-A2BB-1199AE322A84}"/>
                </a:ext>
              </a:extLst>
            </p:cNvPr>
            <p:cNvSpPr/>
            <p:nvPr/>
          </p:nvSpPr>
          <p:spPr>
            <a:xfrm>
              <a:off x="5908431" y="3070066"/>
              <a:ext cx="703384" cy="666147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80BC427-F54D-483F-8F0D-F559514A1C02}"/>
                </a:ext>
              </a:extLst>
            </p:cNvPr>
            <p:cNvSpPr/>
            <p:nvPr/>
          </p:nvSpPr>
          <p:spPr>
            <a:xfrm rot="19717379">
              <a:off x="2753993" y="3278627"/>
              <a:ext cx="412686" cy="1424726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8AC74B6C-7E8A-4123-A229-5D3A58FD21BE}"/>
                </a:ext>
              </a:extLst>
            </p:cNvPr>
            <p:cNvSpPr/>
            <p:nvPr/>
          </p:nvSpPr>
          <p:spPr>
            <a:xfrm>
              <a:off x="6379423" y="2382473"/>
              <a:ext cx="703384" cy="66614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74A02D3-DE33-42F6-A5B1-A901F2C4174E}"/>
              </a:ext>
            </a:extLst>
          </p:cNvPr>
          <p:cNvSpPr txBox="1"/>
          <p:nvPr/>
        </p:nvSpPr>
        <p:spPr>
          <a:xfrm>
            <a:off x="529006" y="6210866"/>
            <a:ext cx="6218386" cy="397032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본 연구는 한국연구재단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LAMP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사업의 지원을 받아 수행되었음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7D89648-C126-435C-8D5C-F4B848FA78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2329" r="13040" b="28030"/>
          <a:stretch/>
        </p:blipFill>
        <p:spPr>
          <a:xfrm>
            <a:off x="7451439" y="5053121"/>
            <a:ext cx="3709330" cy="167801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0C7E711-0CC9-4666-8334-F59BC32A55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1" t="25436" r="17737" b="24482"/>
          <a:stretch/>
        </p:blipFill>
        <p:spPr>
          <a:xfrm>
            <a:off x="7532991" y="3485281"/>
            <a:ext cx="3720110" cy="138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37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37A7E6-0AC0-4AB7-B11A-C302E2D74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05" y="990459"/>
            <a:ext cx="4460308" cy="4460308"/>
          </a:xfrm>
          <a:prstGeom prst="rect">
            <a:avLst/>
          </a:prstGeom>
        </p:spPr>
      </p:pic>
      <p:sp>
        <p:nvSpPr>
          <p:cNvPr id="6" name="Shape 178">
            <a:extLst>
              <a:ext uri="{FF2B5EF4-FFF2-40B4-BE49-F238E27FC236}">
                <a16:creationId xmlns:a16="http://schemas.microsoft.com/office/drawing/2014/main" id="{AFB1C411-6C18-48FC-9491-B8E5C31C23D8}"/>
              </a:ext>
            </a:extLst>
          </p:cNvPr>
          <p:cNvSpPr/>
          <p:nvPr/>
        </p:nvSpPr>
        <p:spPr>
          <a:xfrm>
            <a:off x="10163517" y="1"/>
            <a:ext cx="2018744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8" name="Group 181">
            <a:extLst>
              <a:ext uri="{FF2B5EF4-FFF2-40B4-BE49-F238E27FC236}">
                <a16:creationId xmlns:a16="http://schemas.microsoft.com/office/drawing/2014/main" id="{3380B016-8718-447D-9562-73F69DBD456D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9" name="Shape 179">
              <a:extLst>
                <a:ext uri="{FF2B5EF4-FFF2-40B4-BE49-F238E27FC236}">
                  <a16:creationId xmlns:a16="http://schemas.microsoft.com/office/drawing/2014/main" id="{CAD40B0B-BBE6-44CD-920E-0B1C9A81B6A2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10" name="Shape 180">
              <a:extLst>
                <a:ext uri="{FF2B5EF4-FFF2-40B4-BE49-F238E27FC236}">
                  <a16:creationId xmlns:a16="http://schemas.microsoft.com/office/drawing/2014/main" id="{58786BC3-1A4F-42CA-B506-9D4BB57B4603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11" name="Shape 177">
            <a:extLst>
              <a:ext uri="{FF2B5EF4-FFF2-40B4-BE49-F238E27FC236}">
                <a16:creationId xmlns:a16="http://schemas.microsoft.com/office/drawing/2014/main" id="{DC8A7B7D-8A5F-48AC-ABF7-EFEAFB6BE044}"/>
              </a:ext>
            </a:extLst>
          </p:cNvPr>
          <p:cNvSpPr txBox="1"/>
          <p:nvPr/>
        </p:nvSpPr>
        <p:spPr>
          <a:xfrm>
            <a:off x="56344" y="105957"/>
            <a:ext cx="516166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Correlation of climate phenomena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C40998-C6F2-4DC5-97AE-C45113E79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750" y="927431"/>
            <a:ext cx="6039128" cy="45232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CAC564-E133-4167-848E-834F4658A90F}"/>
              </a:ext>
            </a:extLst>
          </p:cNvPr>
          <p:cNvSpPr txBox="1"/>
          <p:nvPr/>
        </p:nvSpPr>
        <p:spPr>
          <a:xfrm>
            <a:off x="423753" y="5683366"/>
            <a:ext cx="11116459" cy="1056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세계 각 지역에서 일어나는 기후 현상들은 대기</a:t>
            </a:r>
            <a:r>
              <a:rPr lang="en-US" altLang="ko-KR" dirty="0"/>
              <a:t>, </a:t>
            </a:r>
            <a:r>
              <a:rPr lang="ko-KR" altLang="en-US" dirty="0"/>
              <a:t>해양</a:t>
            </a:r>
            <a:r>
              <a:rPr lang="en-US" altLang="ko-KR" dirty="0"/>
              <a:t>, </a:t>
            </a:r>
            <a:r>
              <a:rPr lang="ko-KR" altLang="en-US" dirty="0"/>
              <a:t>자전 등을 통해 서로 연결되어 있음</a:t>
            </a:r>
            <a:endParaRPr lang="en-US" altLang="ko-KR" dirty="0"/>
          </a:p>
          <a:p>
            <a:r>
              <a:rPr lang="ko-KR" altLang="en-US" dirty="0"/>
              <a:t>대기와 해양의 온도</a:t>
            </a:r>
            <a:r>
              <a:rPr lang="en-US" altLang="ko-KR" dirty="0"/>
              <a:t>, </a:t>
            </a:r>
            <a:r>
              <a:rPr lang="ko-KR" altLang="en-US" dirty="0"/>
              <a:t>강수량 등의</a:t>
            </a:r>
            <a:r>
              <a:rPr lang="en-US" altLang="ko-KR" dirty="0"/>
              <a:t> </a:t>
            </a:r>
            <a:r>
              <a:rPr lang="ko-KR" altLang="en-US" dirty="0"/>
              <a:t>데이터를 이용해 지역간 기후의 상관관계를 관찰 </a:t>
            </a:r>
            <a:r>
              <a:rPr lang="en-US" altLang="ko-KR" dirty="0">
                <a:sym typeface="Wingdings" panose="05000000000000000000" pitchFamily="2" charset="2"/>
              </a:rPr>
              <a:t> Climate dynamics</a:t>
            </a:r>
            <a:endParaRPr lang="en-US" altLang="ko-KR" dirty="0"/>
          </a:p>
          <a:p>
            <a:r>
              <a:rPr lang="ko-KR" altLang="en-US" dirty="0"/>
              <a:t>멀리 떨어진 지역 사이에서도 통계적으로 유의미한 상관관계가 발견됨 </a:t>
            </a:r>
            <a:r>
              <a:rPr lang="en-US" altLang="ko-KR" dirty="0">
                <a:sym typeface="Wingdings" panose="05000000000000000000" pitchFamily="2" charset="2"/>
              </a:rPr>
              <a:t>Teleconnection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808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9B2C14-349D-4DF9-AAC9-70FA4DA5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37" y="878670"/>
            <a:ext cx="5525264" cy="15934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1CEDD0-244A-41DC-BE73-632C22C0E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703" y="2472141"/>
            <a:ext cx="5376097" cy="24088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9EB087-AE55-4445-8543-63BBC0B77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00" y="2536876"/>
            <a:ext cx="4562603" cy="2718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7329E6-ECB2-453F-BECB-36939CA1A128}"/>
              </a:ext>
            </a:extLst>
          </p:cNvPr>
          <p:cNvSpPr txBox="1"/>
          <p:nvPr/>
        </p:nvSpPr>
        <p:spPr>
          <a:xfrm>
            <a:off x="230456" y="5353083"/>
            <a:ext cx="11731088" cy="1389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>
                <a:sym typeface="Wingdings" panose="05000000000000000000" pitchFamily="2" charset="2"/>
              </a:rPr>
              <a:t>2019</a:t>
            </a:r>
            <a:r>
              <a:rPr lang="ko-KR" altLang="en-US" dirty="0">
                <a:sym typeface="Wingdings" panose="05000000000000000000" pitchFamily="2" charset="2"/>
              </a:rPr>
              <a:t>년 </a:t>
            </a:r>
            <a:r>
              <a:rPr lang="en-US" altLang="ko-KR" dirty="0">
                <a:sym typeface="Wingdings" panose="05000000000000000000" pitchFamily="2" charset="2"/>
              </a:rPr>
              <a:t>Nature </a:t>
            </a:r>
            <a:r>
              <a:rPr lang="ko-KR" altLang="en-US" dirty="0">
                <a:sym typeface="Wingdings" panose="05000000000000000000" pitchFamily="2" charset="2"/>
              </a:rPr>
              <a:t>논문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세계 강수량 데이터에서 나타나는 </a:t>
            </a:r>
            <a:r>
              <a:rPr lang="en-US" altLang="ko-KR" dirty="0">
                <a:sym typeface="Wingdings" panose="05000000000000000000" pitchFamily="2" charset="2"/>
              </a:rPr>
              <a:t>teleconnection</a:t>
            </a:r>
            <a:r>
              <a:rPr lang="ko-KR" altLang="en-US" dirty="0">
                <a:sym typeface="Wingdings" panose="05000000000000000000" pitchFamily="2" charset="2"/>
              </a:rPr>
              <a:t>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관찰함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특정 지역에 높은 강수량이 관측되는 집중 강우 현상</a:t>
            </a:r>
            <a:r>
              <a:rPr lang="en-US" altLang="ko-KR" dirty="0">
                <a:sym typeface="Wingdings" panose="05000000000000000000" pitchFamily="2" charset="2"/>
              </a:rPr>
              <a:t>(ERE)</a:t>
            </a:r>
            <a:r>
              <a:rPr lang="ko-KR" altLang="en-US" dirty="0">
                <a:sym typeface="Wingdings" panose="05000000000000000000" pitchFamily="2" charset="2"/>
              </a:rPr>
              <a:t>의 동기화 분석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두 지역에서의 </a:t>
            </a:r>
            <a:r>
              <a:rPr lang="en-US" altLang="ko-KR" dirty="0">
                <a:sym typeface="Wingdings" panose="05000000000000000000" pitchFamily="2" charset="2"/>
              </a:rPr>
              <a:t>ERE</a:t>
            </a:r>
            <a:r>
              <a:rPr lang="ko-KR" altLang="en-US" dirty="0">
                <a:sym typeface="Wingdings" panose="05000000000000000000" pitchFamily="2" charset="2"/>
              </a:rPr>
              <a:t>가 어느정도 짧은 간격으로 같이 일어난 횟수를 통해 지역간 상관관계를 측정함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생각보다 긴 거리에서도 유의미한 상관관계가 많이 관측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몬순 시즌의 동기화 현상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7" name="Shape 178">
            <a:extLst>
              <a:ext uri="{FF2B5EF4-FFF2-40B4-BE49-F238E27FC236}">
                <a16:creationId xmlns:a16="http://schemas.microsoft.com/office/drawing/2014/main" id="{F6CF20AC-0BA8-4531-801E-77ECD7381433}"/>
              </a:ext>
            </a:extLst>
          </p:cNvPr>
          <p:cNvSpPr/>
          <p:nvPr/>
        </p:nvSpPr>
        <p:spPr>
          <a:xfrm>
            <a:off x="10163517" y="1"/>
            <a:ext cx="2018744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9" name="Group 181">
            <a:extLst>
              <a:ext uri="{FF2B5EF4-FFF2-40B4-BE49-F238E27FC236}">
                <a16:creationId xmlns:a16="http://schemas.microsoft.com/office/drawing/2014/main" id="{47DA2F73-AFA4-4888-8626-EAAF30BAC565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10" name="Shape 179">
              <a:extLst>
                <a:ext uri="{FF2B5EF4-FFF2-40B4-BE49-F238E27FC236}">
                  <a16:creationId xmlns:a16="http://schemas.microsoft.com/office/drawing/2014/main" id="{3E0099DC-2026-42D8-9618-55AE82C66A99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11" name="Shape 180">
              <a:extLst>
                <a:ext uri="{FF2B5EF4-FFF2-40B4-BE49-F238E27FC236}">
                  <a16:creationId xmlns:a16="http://schemas.microsoft.com/office/drawing/2014/main" id="{D70C82E3-0D2B-4A51-883F-57F0D3D0D92B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12" name="Shape 177">
            <a:extLst>
              <a:ext uri="{FF2B5EF4-FFF2-40B4-BE49-F238E27FC236}">
                <a16:creationId xmlns:a16="http://schemas.microsoft.com/office/drawing/2014/main" id="{CB77781B-913D-4972-AAC4-FE4E3409A45B}"/>
              </a:ext>
            </a:extLst>
          </p:cNvPr>
          <p:cNvSpPr txBox="1"/>
          <p:nvPr/>
        </p:nvSpPr>
        <p:spPr>
          <a:xfrm>
            <a:off x="56344" y="105957"/>
            <a:ext cx="58317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Previous researches on teleconnection</a:t>
            </a:r>
          </a:p>
        </p:txBody>
      </p:sp>
    </p:spTree>
    <p:extLst>
      <p:ext uri="{BB962C8B-B14F-4D97-AF65-F5344CB8AC3E}">
        <p14:creationId xmlns:p14="http://schemas.microsoft.com/office/powerpoint/2010/main" val="2885327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67329E6-ECB2-453F-BECB-36939CA1A128}"/>
              </a:ext>
            </a:extLst>
          </p:cNvPr>
          <p:cNvSpPr txBox="1"/>
          <p:nvPr/>
        </p:nvSpPr>
        <p:spPr>
          <a:xfrm>
            <a:off x="230456" y="5353083"/>
            <a:ext cx="1173108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sym typeface="Wingdings" panose="05000000000000000000" pitchFamily="2" charset="2"/>
              </a:rPr>
              <a:t>서로 떨어진 지역의 </a:t>
            </a:r>
            <a:r>
              <a:rPr lang="en-US" altLang="ko-KR" dirty="0">
                <a:sym typeface="Wingdings" panose="05000000000000000000" pitchFamily="2" charset="2"/>
              </a:rPr>
              <a:t>ERE</a:t>
            </a:r>
            <a:r>
              <a:rPr lang="ko-KR" altLang="en-US" dirty="0">
                <a:sym typeface="Wingdings" panose="05000000000000000000" pitchFamily="2" charset="2"/>
              </a:rPr>
              <a:t>의 동기화 빈도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거리가 멀수록 동기화 빈도가 줄어들지만</a:t>
            </a:r>
            <a:r>
              <a:rPr lang="en-US" altLang="ko-KR" dirty="0">
                <a:sym typeface="Wingdings" panose="05000000000000000000" pitchFamily="2" charset="2"/>
              </a:rPr>
              <a:t>, 2500km</a:t>
            </a:r>
            <a:r>
              <a:rPr lang="ko-KR" altLang="en-US" dirty="0">
                <a:sym typeface="Wingdings" panose="05000000000000000000" pitchFamily="2" charset="2"/>
              </a:rPr>
              <a:t>를 경계로 다시 증가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2500km</a:t>
            </a:r>
            <a:r>
              <a:rPr lang="ko-KR" altLang="en-US" dirty="0">
                <a:sym typeface="Wingdings" panose="05000000000000000000" pitchFamily="2" charset="2"/>
              </a:rPr>
              <a:t>를 기점으로 일어나는 </a:t>
            </a:r>
            <a:r>
              <a:rPr lang="en-US" altLang="ko-KR" dirty="0">
                <a:sym typeface="Wingdings" panose="05000000000000000000" pitchFamily="2" charset="2"/>
              </a:rPr>
              <a:t>teleconnection </a:t>
            </a:r>
            <a:r>
              <a:rPr lang="ko-KR" altLang="en-US" dirty="0">
                <a:sym typeface="Wingdings" panose="05000000000000000000" pitchFamily="2" charset="2"/>
              </a:rPr>
              <a:t>현상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93B4A1-5C1B-4914-A055-03F064AF5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72" y="1016686"/>
            <a:ext cx="9517828" cy="4289379"/>
          </a:xfrm>
          <a:prstGeom prst="rect">
            <a:avLst/>
          </a:prstGeom>
        </p:spPr>
      </p:pic>
      <p:sp>
        <p:nvSpPr>
          <p:cNvPr id="4" name="Shape 178">
            <a:extLst>
              <a:ext uri="{FF2B5EF4-FFF2-40B4-BE49-F238E27FC236}">
                <a16:creationId xmlns:a16="http://schemas.microsoft.com/office/drawing/2014/main" id="{7FDDB074-E31E-4853-961B-9E98281F565D}"/>
              </a:ext>
            </a:extLst>
          </p:cNvPr>
          <p:cNvSpPr/>
          <p:nvPr/>
        </p:nvSpPr>
        <p:spPr>
          <a:xfrm>
            <a:off x="10163517" y="1"/>
            <a:ext cx="2018744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623BB278-502A-41F2-839B-4A64B20DEC4F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CF03A099-BB7C-4FE5-AE56-29CE83E7E8CF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9" name="Shape 180">
              <a:extLst>
                <a:ext uri="{FF2B5EF4-FFF2-40B4-BE49-F238E27FC236}">
                  <a16:creationId xmlns:a16="http://schemas.microsoft.com/office/drawing/2014/main" id="{5BB401DF-004E-4AD2-BF1E-C4D00D5A525B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10" name="Shape 177">
            <a:extLst>
              <a:ext uri="{FF2B5EF4-FFF2-40B4-BE49-F238E27FC236}">
                <a16:creationId xmlns:a16="http://schemas.microsoft.com/office/drawing/2014/main" id="{D7C81B40-A827-46E3-91B6-ABC60BEE491C}"/>
              </a:ext>
            </a:extLst>
          </p:cNvPr>
          <p:cNvSpPr txBox="1"/>
          <p:nvPr/>
        </p:nvSpPr>
        <p:spPr>
          <a:xfrm>
            <a:off x="56344" y="105957"/>
            <a:ext cx="58317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Previous researches on teleconnection</a:t>
            </a:r>
          </a:p>
        </p:txBody>
      </p:sp>
    </p:spTree>
    <p:extLst>
      <p:ext uri="{BB962C8B-B14F-4D97-AF65-F5344CB8AC3E}">
        <p14:creationId xmlns:p14="http://schemas.microsoft.com/office/powerpoint/2010/main" val="3203567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F4601AF-6A21-41AC-ADD2-CB4CF7F6490E}"/>
              </a:ext>
            </a:extLst>
          </p:cNvPr>
          <p:cNvSpPr txBox="1"/>
          <p:nvPr/>
        </p:nvSpPr>
        <p:spPr>
          <a:xfrm>
            <a:off x="494850" y="5164561"/>
            <a:ext cx="1060210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미국 해양대기청 </a:t>
            </a:r>
            <a:r>
              <a:rPr lang="en-US" altLang="ko-KR" dirty="0"/>
              <a:t>(NOAA) </a:t>
            </a:r>
            <a:r>
              <a:rPr lang="ko-KR" altLang="en-US" dirty="0"/>
              <a:t>의 해수면 온도 데이터를 통해 바다에서 일어나는 기후 현상들을 관찰</a:t>
            </a:r>
            <a:endParaRPr lang="en-US" altLang="ko-KR" dirty="0"/>
          </a:p>
          <a:p>
            <a:r>
              <a:rPr lang="ko-KR" altLang="en-US" dirty="0"/>
              <a:t>위경도 </a:t>
            </a:r>
            <a:r>
              <a:rPr lang="en-US" altLang="ko-KR" dirty="0"/>
              <a:t>2</a:t>
            </a:r>
            <a:r>
              <a:rPr lang="ko-KR" altLang="en-US" dirty="0"/>
              <a:t>도 단위</a:t>
            </a:r>
            <a:r>
              <a:rPr lang="en-US" altLang="ko-KR" dirty="0"/>
              <a:t> (89ⅹ180) </a:t>
            </a:r>
            <a:r>
              <a:rPr lang="ko-KR" altLang="en-US" dirty="0"/>
              <a:t>로 한달 간격의 온도 측정 데이터가 존재한다 </a:t>
            </a:r>
            <a:r>
              <a:rPr lang="en-US" altLang="ko-KR" dirty="0"/>
              <a:t>(1854-</a:t>
            </a:r>
            <a:r>
              <a:rPr lang="ko-KR" altLang="en-US" dirty="0"/>
              <a:t>현재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부표</a:t>
            </a:r>
            <a:r>
              <a:rPr lang="en-US" altLang="ko-KR" dirty="0"/>
              <a:t>, </a:t>
            </a:r>
            <a:r>
              <a:rPr lang="ko-KR" altLang="en-US" dirty="0"/>
              <a:t>선박 등을 통해 축적한 다양한 데이터를 기반으로 해 </a:t>
            </a:r>
            <a:r>
              <a:rPr lang="ko-KR" altLang="en-US" dirty="0" err="1"/>
              <a:t>교차검증된</a:t>
            </a:r>
            <a:r>
              <a:rPr lang="ko-KR" altLang="en-US" dirty="0"/>
              <a:t> 데이터</a:t>
            </a:r>
            <a:endParaRPr lang="en-US" altLang="ko-KR" dirty="0"/>
          </a:p>
        </p:txBody>
      </p:sp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Dataset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301364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Sea-surface dataset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57DAA3-0D7A-489F-B60C-D6525CEB2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t="10688" r="10116" b="8975"/>
          <a:stretch/>
        </p:blipFill>
        <p:spPr>
          <a:xfrm>
            <a:off x="5647180" y="996325"/>
            <a:ext cx="5588861" cy="40495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DF07D3-F7BE-41A9-ACFE-1803D9A7A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84" y="1140420"/>
            <a:ext cx="5159988" cy="366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22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Result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27539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Raw data analysis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CCB20B-E958-445B-8410-EB21D7162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211" y="1422327"/>
            <a:ext cx="7176105" cy="28435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26DCDF-9810-40F3-945E-F90549A0A2E1}"/>
              </a:ext>
            </a:extLst>
          </p:cNvPr>
          <p:cNvSpPr txBox="1"/>
          <p:nvPr/>
        </p:nvSpPr>
        <p:spPr>
          <a:xfrm>
            <a:off x="486383" y="5386041"/>
            <a:ext cx="10602109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PCA </a:t>
            </a:r>
            <a:r>
              <a:rPr lang="ko-KR" altLang="en-US" dirty="0"/>
              <a:t>분석</a:t>
            </a:r>
            <a:r>
              <a:rPr lang="en-US" altLang="ko-KR" dirty="0"/>
              <a:t>: </a:t>
            </a:r>
            <a:r>
              <a:rPr lang="ko-KR" altLang="en-US" dirty="0"/>
              <a:t>각 시간에서의 </a:t>
            </a:r>
            <a:r>
              <a:rPr lang="ko-KR" altLang="en-US" dirty="0" err="1"/>
              <a:t>위치별</a:t>
            </a:r>
            <a:r>
              <a:rPr lang="ko-KR" altLang="en-US" dirty="0"/>
              <a:t> 온도 데이터들을 저차원으로 투영했을 때의 분포를 관찰</a:t>
            </a:r>
            <a:endParaRPr lang="en-US" altLang="ko-KR" dirty="0"/>
          </a:p>
          <a:p>
            <a:r>
              <a:rPr lang="ko-KR" altLang="en-US" dirty="0"/>
              <a:t>시간별 온도 분포의 차이가 가장 잘 드러나는 상위 두 개의 주축에 투영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C14D7-30FC-4D7B-8964-2AC1A00A2E57}"/>
              </a:ext>
            </a:extLst>
          </p:cNvPr>
          <p:cNvSpPr txBox="1"/>
          <p:nvPr/>
        </p:nvSpPr>
        <p:spPr>
          <a:xfrm>
            <a:off x="1828801" y="4464734"/>
            <a:ext cx="378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위치 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N</a:t>
            </a:r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개에 대한 온도 데이터 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t</a:t>
            </a:r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 N</a:t>
            </a:r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차원의 점 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t</a:t>
            </a:r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개</a:t>
            </a:r>
            <a:endParaRPr lang="en-US" altLang="ko-KR" sz="1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58565-A166-4CA9-AB3B-D6409C3489D3}"/>
              </a:ext>
            </a:extLst>
          </p:cNvPr>
          <p:cNvSpPr txBox="1"/>
          <p:nvPr/>
        </p:nvSpPr>
        <p:spPr>
          <a:xfrm>
            <a:off x="6127925" y="4187735"/>
            <a:ext cx="378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N</a:t>
            </a:r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차원의 점들이 가장 잘 구분되는 평면에 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projection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6F4932-397C-4D25-8C2A-8BFC4E2D7EA8}"/>
              </a:ext>
            </a:extLst>
          </p:cNvPr>
          <p:cNvSpPr txBox="1"/>
          <p:nvPr/>
        </p:nvSpPr>
        <p:spPr>
          <a:xfrm>
            <a:off x="6127925" y="4432775"/>
            <a:ext cx="4072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점들의 군집화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위치에 따른 패턴이 서로 비슷한 시간들</a:t>
            </a:r>
            <a:endParaRPr lang="en-US" altLang="ko-KR" sz="1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en-US" altLang="ko-KR" sz="12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x,y</a:t>
            </a:r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축은 각각 시간의 군집을 나누는 위치 패턴을 나타냄</a:t>
            </a:r>
            <a:endParaRPr lang="en-US" altLang="ko-KR" sz="1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584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Result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27539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Raw data 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26DCDF-9810-40F3-945E-F90549A0A2E1}"/>
              </a:ext>
            </a:extLst>
          </p:cNvPr>
          <p:cNvSpPr txBox="1"/>
          <p:nvPr/>
        </p:nvSpPr>
        <p:spPr>
          <a:xfrm>
            <a:off x="486383" y="5386041"/>
            <a:ext cx="1060210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Raw data</a:t>
            </a:r>
            <a:r>
              <a:rPr lang="ko-KR" altLang="en-US" dirty="0"/>
              <a:t>에 대한 </a:t>
            </a:r>
            <a:r>
              <a:rPr lang="en-US" altLang="ko-KR" dirty="0"/>
              <a:t>PCA</a:t>
            </a:r>
            <a:r>
              <a:rPr lang="ko-KR" altLang="en-US" dirty="0"/>
              <a:t>로 얻은 </a:t>
            </a:r>
            <a:r>
              <a:rPr lang="en-US" altLang="ko-KR" dirty="0"/>
              <a:t>2</a:t>
            </a:r>
            <a:r>
              <a:rPr lang="ko-KR" altLang="en-US" dirty="0"/>
              <a:t>개의 주축에서의 분포</a:t>
            </a:r>
            <a:endParaRPr lang="en-US" altLang="ko-KR" dirty="0"/>
          </a:p>
          <a:p>
            <a:r>
              <a:rPr lang="ko-KR" altLang="en-US" dirty="0"/>
              <a:t>각 달을 나타내는 </a:t>
            </a:r>
            <a:r>
              <a:rPr lang="en-US" altLang="ko-KR" dirty="0"/>
              <a:t>12</a:t>
            </a:r>
            <a:r>
              <a:rPr lang="ko-KR" altLang="en-US" dirty="0"/>
              <a:t>개의 덩어리로 나뉜다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시간이 갈수록 두번째 축의 성분이 증가한다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온난화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224EB7-F08A-488E-B392-B16D313CC90B}"/>
              </a:ext>
            </a:extLst>
          </p:cNvPr>
          <p:cNvSpPr txBox="1"/>
          <p:nvPr/>
        </p:nvSpPr>
        <p:spPr>
          <a:xfrm rot="5400000">
            <a:off x="5474250" y="2911146"/>
            <a:ext cx="1100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경과한 달 수</a:t>
            </a:r>
            <a:endParaRPr lang="en-US" altLang="ko-KR" sz="1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4CD3CB-05EA-49D6-B261-109DD63C5450}"/>
              </a:ext>
            </a:extLst>
          </p:cNvPr>
          <p:cNvSpPr txBox="1"/>
          <p:nvPr/>
        </p:nvSpPr>
        <p:spPr>
          <a:xfrm rot="5400000">
            <a:off x="10710963" y="2911145"/>
            <a:ext cx="1100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월 </a:t>
            </a:r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(0~11)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A820E6-8C53-4641-A2C8-0150D8B1B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2" t="6719" r="14749" b="2651"/>
          <a:stretch/>
        </p:blipFill>
        <p:spPr>
          <a:xfrm>
            <a:off x="579835" y="1223498"/>
            <a:ext cx="5342603" cy="36502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97E420-A6EB-4BA2-AC32-0685558D8C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t="10151" r="16979" b="6140"/>
          <a:stretch/>
        </p:blipFill>
        <p:spPr>
          <a:xfrm>
            <a:off x="6383733" y="1340568"/>
            <a:ext cx="4800883" cy="353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8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Result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27539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Raw data 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26DCDF-9810-40F3-945E-F90549A0A2E1}"/>
              </a:ext>
            </a:extLst>
          </p:cNvPr>
          <p:cNvSpPr txBox="1"/>
          <p:nvPr/>
        </p:nvSpPr>
        <p:spPr>
          <a:xfrm>
            <a:off x="486383" y="5386041"/>
            <a:ext cx="1060210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PCA</a:t>
            </a:r>
            <a:r>
              <a:rPr lang="ko-KR" altLang="en-US" dirty="0"/>
              <a:t>분석의 주성분 벡터 상위 두개</a:t>
            </a:r>
            <a:endParaRPr lang="en-US" altLang="ko-KR" dirty="0"/>
          </a:p>
          <a:p>
            <a:r>
              <a:rPr lang="ko-KR" altLang="en-US" dirty="0"/>
              <a:t>첫번째 벡터</a:t>
            </a:r>
            <a:r>
              <a:rPr lang="en-US" altLang="ko-KR" dirty="0"/>
              <a:t>: </a:t>
            </a:r>
            <a:r>
              <a:rPr lang="ko-KR" altLang="en-US" dirty="0"/>
              <a:t>계절 구분에 도움이 되는 온도 패턴 </a:t>
            </a:r>
            <a:r>
              <a:rPr lang="en-US" altLang="ko-KR" dirty="0"/>
              <a:t>(</a:t>
            </a:r>
            <a:r>
              <a:rPr lang="ko-KR" altLang="en-US" dirty="0"/>
              <a:t>분산 기여도 </a:t>
            </a:r>
            <a:r>
              <a:rPr lang="en-US" altLang="ko-KR" dirty="0"/>
              <a:t>0.83: </a:t>
            </a:r>
            <a:r>
              <a:rPr lang="ko-KR" altLang="en-US" dirty="0"/>
              <a:t>압도적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두번째 벡터</a:t>
            </a:r>
            <a:r>
              <a:rPr lang="en-US" altLang="ko-KR" dirty="0"/>
              <a:t>: </a:t>
            </a:r>
            <a:r>
              <a:rPr lang="ko-KR" altLang="en-US" dirty="0"/>
              <a:t>시간이 지날수록 빨간 부분의 기온이 올라가고 파란부분이 내려간다 </a:t>
            </a:r>
            <a:r>
              <a:rPr lang="en-US" altLang="ko-KR" dirty="0"/>
              <a:t>(0.03)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A8A1AB-244A-4403-AFD4-EF470C0278F5}"/>
              </a:ext>
            </a:extLst>
          </p:cNvPr>
          <p:cNvSpPr txBox="1"/>
          <p:nvPr/>
        </p:nvSpPr>
        <p:spPr>
          <a:xfrm>
            <a:off x="2099413" y="1289007"/>
            <a:ext cx="422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2000" baseline="30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axis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8AE03C-DFAA-4FB6-B4C4-293D5A366F51}"/>
              </a:ext>
            </a:extLst>
          </p:cNvPr>
          <p:cNvSpPr txBox="1"/>
          <p:nvPr/>
        </p:nvSpPr>
        <p:spPr>
          <a:xfrm>
            <a:off x="8004469" y="1222272"/>
            <a:ext cx="12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baseline="30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nd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axis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3D09F5-3EF2-4146-95ED-788AE0A686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" t="16367" r="13030" b="17172"/>
          <a:stretch/>
        </p:blipFill>
        <p:spPr>
          <a:xfrm>
            <a:off x="45650" y="2200022"/>
            <a:ext cx="5529305" cy="22598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6062FE-F2EB-4BA1-911A-EE22F9BFDE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" t="16367" r="13135" b="17183"/>
          <a:stretch/>
        </p:blipFill>
        <p:spPr>
          <a:xfrm>
            <a:off x="6176267" y="2170585"/>
            <a:ext cx="5609573" cy="229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78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8355</TotalTime>
  <Words>1205</Words>
  <Application>Microsoft Office PowerPoint</Application>
  <PresentationFormat>Widescreen</PresentationFormat>
  <Paragraphs>209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DIN Condensed</vt:lpstr>
      <vt:lpstr>맑은 고딕</vt:lpstr>
      <vt:lpstr>나눔고딕</vt:lpstr>
      <vt:lpstr>서울남산체 B</vt:lpstr>
      <vt:lpstr>Arial</vt:lpstr>
      <vt:lpstr>Cambria Math</vt:lpstr>
      <vt:lpstr>Helvetica</vt:lpstr>
      <vt:lpstr>Wingdings</vt:lpstr>
      <vt:lpstr>Office 테마</vt:lpstr>
      <vt:lpstr>Teleconnection Phenomena in Climate Network via Sea Surface Temperature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대경 이</dc:creator>
  <cp:lastModifiedBy>Daekyung Lee</cp:lastModifiedBy>
  <cp:revision>167</cp:revision>
  <dcterms:created xsi:type="dcterms:W3CDTF">2023-12-12T00:09:39Z</dcterms:created>
  <dcterms:modified xsi:type="dcterms:W3CDTF">2025-11-24T10:25:30Z</dcterms:modified>
</cp:coreProperties>
</file>